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Hagrid Text Bold" charset="1" panose="00000800000000000000"/>
      <p:regular r:id="rId30"/>
    </p:embeddedFont>
    <p:embeddedFont>
      <p:font typeface="Hagrid Text" charset="1" panose="00000500000000000000"/>
      <p:regular r:id="rId31"/>
    </p:embeddedFont>
    <p:embeddedFont>
      <p:font typeface="Canva Sans Medium" charset="1" panose="020B0603030501040103"/>
      <p:regular r:id="rId32"/>
    </p:embeddedFont>
    <p:embeddedFont>
      <p:font typeface="Fira Sans Light" charset="1" panose="020B040305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494588" y="5145366"/>
            <a:ext cx="19683508" cy="1889760"/>
          </a:xfrm>
          <a:prstGeom prst="rect">
            <a:avLst/>
          </a:prstGeom>
        </p:spPr>
        <p:txBody>
          <a:bodyPr anchor="t" rtlCol="false" tIns="0" lIns="0" bIns="0" rIns="0">
            <a:spAutoFit/>
          </a:bodyPr>
          <a:lstStyle/>
          <a:p>
            <a:pPr algn="l">
              <a:lnSpc>
                <a:spcPts val="5039"/>
              </a:lnSpc>
            </a:pPr>
            <a:r>
              <a:rPr lang="en-US" sz="3599">
                <a:solidFill>
                  <a:srgbClr val="000000"/>
                </a:solidFill>
                <a:latin typeface="Canva Sans"/>
              </a:rPr>
              <a:t>                         Introducing ‘THERAPISIA’</a:t>
            </a:r>
          </a:p>
          <a:p>
            <a:pPr algn="l">
              <a:lnSpc>
                <a:spcPts val="5039"/>
              </a:lnSpc>
            </a:pPr>
            <a:r>
              <a:rPr lang="en-US" sz="3599">
                <a:solidFill>
                  <a:srgbClr val="000000"/>
                </a:solidFill>
                <a:latin typeface="Canva Sans"/>
              </a:rPr>
              <a:t>               </a:t>
            </a:r>
            <a:r>
              <a:rPr lang="en-US" sz="3599">
                <a:solidFill>
                  <a:srgbClr val="000000"/>
                </a:solidFill>
                <a:latin typeface="Canva Sans"/>
              </a:rPr>
              <a:t>A chatbot for mental health support</a:t>
            </a:r>
          </a:p>
          <a:p>
            <a:pPr algn="l">
              <a:lnSpc>
                <a:spcPts val="5039"/>
              </a:lnSpc>
            </a:pPr>
            <a:r>
              <a:rPr lang="en-US" sz="3599">
                <a:solidFill>
                  <a:srgbClr val="000000"/>
                </a:solidFill>
                <a:latin typeface="Canva Sans"/>
              </a:rPr>
              <a:t> </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11" id="11"/>
          <p:cNvSpPr txBox="true"/>
          <p:nvPr/>
        </p:nvSpPr>
        <p:spPr>
          <a:xfrm rot="0">
            <a:off x="-1217031" y="3083855"/>
            <a:ext cx="17306059" cy="1314922"/>
          </a:xfrm>
          <a:prstGeom prst="rect">
            <a:avLst/>
          </a:prstGeom>
        </p:spPr>
        <p:txBody>
          <a:bodyPr anchor="t" rtlCol="false" tIns="0" lIns="0" bIns="0" rIns="0">
            <a:spAutoFit/>
          </a:bodyPr>
          <a:lstStyle/>
          <a:p>
            <a:pPr algn="ctr">
              <a:lnSpc>
                <a:spcPts val="5235"/>
              </a:lnSpc>
            </a:pPr>
            <a:r>
              <a:rPr lang="en-US" sz="3739">
                <a:solidFill>
                  <a:srgbClr val="F76B50"/>
                </a:solidFill>
                <a:latin typeface="Canva Sans Bold"/>
              </a:rPr>
              <a:t>The Emergence of Mental Health Chatbots: A Modern</a:t>
            </a:r>
          </a:p>
          <a:p>
            <a:pPr algn="ctr">
              <a:lnSpc>
                <a:spcPts val="5235"/>
              </a:lnSpc>
            </a:pPr>
            <a:r>
              <a:rPr lang="en-US" sz="3739">
                <a:solidFill>
                  <a:srgbClr val="F76B50"/>
                </a:solidFill>
                <a:latin typeface="Canva Sans Bold"/>
              </a:rPr>
              <a:t> Era in Mental Health Assistance</a:t>
            </a:r>
            <a:r>
              <a:rPr lang="en-US" sz="3739">
                <a:solidFill>
                  <a:srgbClr val="F76B50"/>
                </a:solidFill>
                <a:latin typeface="Canva Sans Bold"/>
              </a:rPr>
              <a:t> </a:t>
            </a:r>
          </a:p>
        </p:txBody>
      </p:sp>
      <p:sp>
        <p:nvSpPr>
          <p:cNvPr name="Freeform 12" id="12"/>
          <p:cNvSpPr/>
          <p:nvPr/>
        </p:nvSpPr>
        <p:spPr>
          <a:xfrm flipH="false" flipV="false" rot="0">
            <a:off x="15261674" y="3912158"/>
            <a:ext cx="3026326" cy="3026326"/>
          </a:xfrm>
          <a:custGeom>
            <a:avLst/>
            <a:gdLst/>
            <a:ahLst/>
            <a:cxnLst/>
            <a:rect r="r" b="b" t="t" l="l"/>
            <a:pathLst>
              <a:path h="3026326" w="3026326">
                <a:moveTo>
                  <a:pt x="0" y="0"/>
                </a:moveTo>
                <a:lnTo>
                  <a:pt x="3026326" y="0"/>
                </a:lnTo>
                <a:lnTo>
                  <a:pt x="3026326" y="3026326"/>
                </a:lnTo>
                <a:lnTo>
                  <a:pt x="0" y="3026326"/>
                </a:lnTo>
                <a:lnTo>
                  <a:pt x="0" y="0"/>
                </a:lnTo>
                <a:close/>
              </a:path>
            </a:pathLst>
          </a:custGeom>
          <a:blipFill>
            <a:blip r:embed="rId2"/>
            <a:stretch>
              <a:fillRect l="0" t="0" r="0" b="0"/>
            </a:stretch>
          </a:blipFill>
        </p:spPr>
      </p:sp>
      <p:sp>
        <p:nvSpPr>
          <p:cNvPr name="Freeform 13" id="13"/>
          <p:cNvSpPr/>
          <p:nvPr/>
        </p:nvSpPr>
        <p:spPr>
          <a:xfrm flipH="false" flipV="false" rot="0">
            <a:off x="198729" y="4926608"/>
            <a:ext cx="3771994" cy="3020061"/>
          </a:xfrm>
          <a:custGeom>
            <a:avLst/>
            <a:gdLst/>
            <a:ahLst/>
            <a:cxnLst/>
            <a:rect r="r" b="b" t="t" l="l"/>
            <a:pathLst>
              <a:path h="3020061" w="3771994">
                <a:moveTo>
                  <a:pt x="0" y="0"/>
                </a:moveTo>
                <a:lnTo>
                  <a:pt x="3771994" y="0"/>
                </a:lnTo>
                <a:lnTo>
                  <a:pt x="3771994" y="3020061"/>
                </a:lnTo>
                <a:lnTo>
                  <a:pt x="0" y="3020061"/>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0">
            <a:off x="-1132836" y="8568881"/>
            <a:ext cx="2695438" cy="2334501"/>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4" id="4"/>
          <p:cNvSpPr/>
          <p:nvPr/>
        </p:nvSpPr>
        <p:spPr>
          <a:xfrm flipH="false" flipV="false" rot="0">
            <a:off x="6606804" y="1767526"/>
            <a:ext cx="3853900" cy="8122544"/>
          </a:xfrm>
          <a:custGeom>
            <a:avLst/>
            <a:gdLst/>
            <a:ahLst/>
            <a:cxnLst/>
            <a:rect r="r" b="b" t="t" l="l"/>
            <a:pathLst>
              <a:path h="8122544" w="3853900">
                <a:moveTo>
                  <a:pt x="0" y="0"/>
                </a:moveTo>
                <a:lnTo>
                  <a:pt x="3853900" y="0"/>
                </a:lnTo>
                <a:lnTo>
                  <a:pt x="3853900" y="8122544"/>
                </a:lnTo>
                <a:lnTo>
                  <a:pt x="0" y="8122544"/>
                </a:lnTo>
                <a:lnTo>
                  <a:pt x="0" y="0"/>
                </a:lnTo>
                <a:close/>
              </a:path>
            </a:pathLst>
          </a:custGeom>
          <a:blipFill>
            <a:blip r:embed="rId2"/>
            <a:stretch>
              <a:fillRect l="-1602" t="-2094" r="0" b="-2094"/>
            </a:stretch>
          </a:blipFill>
        </p:spPr>
      </p:sp>
      <p:sp>
        <p:nvSpPr>
          <p:cNvPr name="TextBox 5" id="5"/>
          <p:cNvSpPr txBox="true"/>
          <p:nvPr/>
        </p:nvSpPr>
        <p:spPr>
          <a:xfrm rot="0">
            <a:off x="3139053" y="447675"/>
            <a:ext cx="13375594" cy="1152525"/>
          </a:xfrm>
          <a:prstGeom prst="rect">
            <a:avLst/>
          </a:prstGeom>
        </p:spPr>
        <p:txBody>
          <a:bodyPr anchor="t" rtlCol="false" tIns="0" lIns="0" bIns="0" rIns="0">
            <a:spAutoFit/>
          </a:bodyPr>
          <a:lstStyle/>
          <a:p>
            <a:pPr algn="l">
              <a:lnSpc>
                <a:spcPts val="9000"/>
              </a:lnSpc>
              <a:spcBef>
                <a:spcPct val="0"/>
              </a:spcBef>
            </a:pPr>
            <a:r>
              <a:rPr lang="en-US" sz="7500" spc="-75">
                <a:solidFill>
                  <a:srgbClr val="000000"/>
                </a:solidFill>
                <a:latin typeface="Hagrid Text"/>
              </a:rPr>
              <a:t>System Architecture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6B50"/>
        </a:solidFill>
      </p:bgPr>
    </p:bg>
    <p:spTree>
      <p:nvGrpSpPr>
        <p:cNvPr id="1" name=""/>
        <p:cNvGrpSpPr/>
        <p:nvPr/>
      </p:nvGrpSpPr>
      <p:grpSpPr>
        <a:xfrm>
          <a:off x="0" y="0"/>
          <a:ext cx="0" cy="0"/>
          <a:chOff x="0" y="0"/>
          <a:chExt cx="0" cy="0"/>
        </a:xfrm>
      </p:grpSpPr>
      <p:grpSp>
        <p:nvGrpSpPr>
          <p:cNvPr name="Group 2" id="2"/>
          <p:cNvGrpSpPr/>
          <p:nvPr/>
        </p:nvGrpSpPr>
        <p:grpSpPr>
          <a:xfrm rot="0">
            <a:off x="2820331" y="3736293"/>
            <a:ext cx="16230600" cy="2341701"/>
            <a:chOff x="0" y="0"/>
            <a:chExt cx="21640800" cy="3122268"/>
          </a:xfrm>
        </p:grpSpPr>
        <p:sp>
          <p:nvSpPr>
            <p:cNvPr name="TextBox 3" id="3"/>
            <p:cNvSpPr txBox="true"/>
            <p:nvPr/>
          </p:nvSpPr>
          <p:spPr>
            <a:xfrm rot="0">
              <a:off x="0" y="2398368"/>
              <a:ext cx="21640800" cy="723900"/>
            </a:xfrm>
            <a:prstGeom prst="rect">
              <a:avLst/>
            </a:prstGeom>
          </p:spPr>
          <p:txBody>
            <a:bodyPr anchor="t" rtlCol="false" tIns="0" lIns="0" bIns="0" rIns="0">
              <a:spAutoFit/>
            </a:bodyPr>
            <a:lstStyle/>
            <a:p>
              <a:pPr algn="l">
                <a:lnSpc>
                  <a:spcPts val="4320"/>
                </a:lnSpc>
                <a:spcBef>
                  <a:spcPct val="0"/>
                </a:spcBef>
              </a:pPr>
            </a:p>
          </p:txBody>
        </p:sp>
        <p:sp>
          <p:nvSpPr>
            <p:cNvPr name="TextBox 4" id="4"/>
            <p:cNvSpPr txBox="true"/>
            <p:nvPr/>
          </p:nvSpPr>
          <p:spPr>
            <a:xfrm rot="0">
              <a:off x="0" y="-9525"/>
              <a:ext cx="21640800" cy="19399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rPr>
                <a:t>Technology used</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11" id="11"/>
          <p:cNvGrpSpPr/>
          <p:nvPr/>
        </p:nvGrpSpPr>
        <p:grpSpPr>
          <a:xfrm rot="0">
            <a:off x="1028700" y="2982455"/>
            <a:ext cx="16230600" cy="2341701"/>
            <a:chOff x="0" y="0"/>
            <a:chExt cx="21640800" cy="3122268"/>
          </a:xfrm>
        </p:grpSpPr>
        <p:sp>
          <p:nvSpPr>
            <p:cNvPr name="TextBox 12" id="12"/>
            <p:cNvSpPr txBox="true"/>
            <p:nvPr/>
          </p:nvSpPr>
          <p:spPr>
            <a:xfrm rot="0">
              <a:off x="0" y="2398368"/>
              <a:ext cx="21640800" cy="723900"/>
            </a:xfrm>
            <a:prstGeom prst="rect">
              <a:avLst/>
            </a:prstGeom>
          </p:spPr>
          <p:txBody>
            <a:bodyPr anchor="t" rtlCol="false" tIns="0" lIns="0" bIns="0" rIns="0">
              <a:spAutoFit/>
            </a:bodyPr>
            <a:lstStyle/>
            <a:p>
              <a:pPr algn="l">
                <a:lnSpc>
                  <a:spcPts val="4320"/>
                </a:lnSpc>
                <a:spcBef>
                  <a:spcPct val="0"/>
                </a:spcBef>
              </a:pPr>
            </a:p>
          </p:txBody>
        </p:sp>
        <p:sp>
          <p:nvSpPr>
            <p:cNvPr name="TextBox 13" id="13"/>
            <p:cNvSpPr txBox="true"/>
            <p:nvPr/>
          </p:nvSpPr>
          <p:spPr>
            <a:xfrm rot="0">
              <a:off x="0" y="-9525"/>
              <a:ext cx="21640800" cy="1939925"/>
            </a:xfrm>
            <a:prstGeom prst="rect">
              <a:avLst/>
            </a:prstGeom>
          </p:spPr>
          <p:txBody>
            <a:bodyPr anchor="t" rtlCol="false" tIns="0" lIns="0" bIns="0" rIns="0">
              <a:spAutoFit/>
            </a:bodyPr>
            <a:lstStyle/>
            <a:p>
              <a:pPr algn="l">
                <a:lnSpc>
                  <a:spcPts val="11400"/>
                </a:lnSpc>
              </a:pPr>
            </a:p>
          </p:txBody>
        </p:sp>
      </p:grpSp>
      <p:sp>
        <p:nvSpPr>
          <p:cNvPr name="Freeform 14" id="14"/>
          <p:cNvSpPr/>
          <p:nvPr/>
        </p:nvSpPr>
        <p:spPr>
          <a:xfrm flipH="false" flipV="false" rot="0">
            <a:off x="16542371" y="7169805"/>
            <a:ext cx="1745629" cy="3117195"/>
          </a:xfrm>
          <a:custGeom>
            <a:avLst/>
            <a:gdLst/>
            <a:ahLst/>
            <a:cxnLst/>
            <a:rect r="r" b="b" t="t" l="l"/>
            <a:pathLst>
              <a:path h="3117195" w="1745629">
                <a:moveTo>
                  <a:pt x="0" y="0"/>
                </a:moveTo>
                <a:lnTo>
                  <a:pt x="1745629" y="0"/>
                </a:lnTo>
                <a:lnTo>
                  <a:pt x="1745629" y="3117195"/>
                </a:lnTo>
                <a:lnTo>
                  <a:pt x="0" y="311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00A181"/>
        </a:solidFill>
      </p:bgPr>
    </p:bg>
    <p:spTree>
      <p:nvGrpSpPr>
        <p:cNvPr id="1" name=""/>
        <p:cNvGrpSpPr/>
        <p:nvPr/>
      </p:nvGrpSpPr>
      <p:grpSpPr>
        <a:xfrm>
          <a:off x="0" y="0"/>
          <a:ext cx="0" cy="0"/>
          <a:chOff x="0" y="0"/>
          <a:chExt cx="0" cy="0"/>
        </a:xfrm>
      </p:grpSpPr>
      <p:grpSp>
        <p:nvGrpSpPr>
          <p:cNvPr name="Group 2" id="2"/>
          <p:cNvGrpSpPr/>
          <p:nvPr/>
        </p:nvGrpSpPr>
        <p:grpSpPr>
          <a:xfrm rot="0">
            <a:off x="1794129" y="715507"/>
            <a:ext cx="16230600" cy="2341701"/>
            <a:chOff x="0" y="0"/>
            <a:chExt cx="21640800" cy="3122268"/>
          </a:xfrm>
        </p:grpSpPr>
        <p:sp>
          <p:nvSpPr>
            <p:cNvPr name="TextBox 3" id="3"/>
            <p:cNvSpPr txBox="true"/>
            <p:nvPr/>
          </p:nvSpPr>
          <p:spPr>
            <a:xfrm rot="0">
              <a:off x="0" y="2398368"/>
              <a:ext cx="21640800" cy="723900"/>
            </a:xfrm>
            <a:prstGeom prst="rect">
              <a:avLst/>
            </a:prstGeom>
          </p:spPr>
          <p:txBody>
            <a:bodyPr anchor="t" rtlCol="false" tIns="0" lIns="0" bIns="0" rIns="0">
              <a:spAutoFit/>
            </a:bodyPr>
            <a:lstStyle/>
            <a:p>
              <a:pPr algn="l">
                <a:lnSpc>
                  <a:spcPts val="4320"/>
                </a:lnSpc>
                <a:spcBef>
                  <a:spcPct val="0"/>
                </a:spcBef>
              </a:pPr>
            </a:p>
          </p:txBody>
        </p:sp>
        <p:sp>
          <p:nvSpPr>
            <p:cNvPr name="TextBox 4" id="4"/>
            <p:cNvSpPr txBox="true"/>
            <p:nvPr/>
          </p:nvSpPr>
          <p:spPr>
            <a:xfrm rot="0">
              <a:off x="0" y="-9525"/>
              <a:ext cx="21640800" cy="19399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rPr>
                <a:t>REFRENCES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7161"/>
        </a:solidFill>
      </p:bgPr>
    </p:bg>
    <p:spTree>
      <p:nvGrpSpPr>
        <p:cNvPr id="1" name=""/>
        <p:cNvGrpSpPr/>
        <p:nvPr/>
      </p:nvGrpSpPr>
      <p:grpSpPr>
        <a:xfrm>
          <a:off x="0" y="0"/>
          <a:ext cx="0" cy="0"/>
          <a:chOff x="0" y="0"/>
          <a:chExt cx="0" cy="0"/>
        </a:xfrm>
      </p:grpSpPr>
      <p:grpSp>
        <p:nvGrpSpPr>
          <p:cNvPr name="Group 2" id="2"/>
          <p:cNvGrpSpPr/>
          <p:nvPr/>
        </p:nvGrpSpPr>
        <p:grpSpPr>
          <a:xfrm rot="0">
            <a:off x="4676746" y="3785613"/>
            <a:ext cx="5962191" cy="3318857"/>
            <a:chOff x="0" y="0"/>
            <a:chExt cx="929717" cy="517528"/>
          </a:xfrm>
        </p:grpSpPr>
        <p:sp>
          <p:nvSpPr>
            <p:cNvPr name="Freeform 3" id="3"/>
            <p:cNvSpPr/>
            <p:nvPr/>
          </p:nvSpPr>
          <p:spPr>
            <a:xfrm flipH="false" flipV="false" rot="0">
              <a:off x="0" y="0"/>
              <a:ext cx="929717" cy="517528"/>
            </a:xfrm>
            <a:custGeom>
              <a:avLst/>
              <a:gdLst/>
              <a:ahLst/>
              <a:cxnLst/>
              <a:rect r="r" b="b" t="t" l="l"/>
              <a:pathLst>
                <a:path h="517528" w="929717">
                  <a:moveTo>
                    <a:pt x="0" y="0"/>
                  </a:moveTo>
                  <a:lnTo>
                    <a:pt x="929717" y="0"/>
                  </a:lnTo>
                  <a:lnTo>
                    <a:pt x="929717" y="517528"/>
                  </a:lnTo>
                  <a:lnTo>
                    <a:pt x="0" y="517528"/>
                  </a:lnTo>
                  <a:close/>
                </a:path>
              </a:pathLst>
            </a:custGeom>
            <a:solidFill>
              <a:srgbClr val="F4F4F4"/>
            </a:solidFill>
          </p:spPr>
        </p:sp>
        <p:sp>
          <p:nvSpPr>
            <p:cNvPr name="TextBox 4" id="4"/>
            <p:cNvSpPr txBox="true"/>
            <p:nvPr/>
          </p:nvSpPr>
          <p:spPr>
            <a:xfrm>
              <a:off x="0" y="-38100"/>
              <a:ext cx="929717"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Canva Sans Medium"/>
                </a:rPr>
                <a:t>Google’s Gemini-Pro</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962025"/>
            <a:ext cx="7866567" cy="822325"/>
          </a:xfrm>
          <a:prstGeom prst="rect">
            <a:avLst/>
          </a:prstGeom>
        </p:spPr>
        <p:txBody>
          <a:bodyPr anchor="t" rtlCol="false" tIns="0" lIns="0" bIns="0" rIns="0">
            <a:spAutoFit/>
          </a:bodyPr>
          <a:lstStyle/>
          <a:p>
            <a:pPr algn="l" marL="0" indent="0" lvl="0">
              <a:lnSpc>
                <a:spcPts val="6500"/>
              </a:lnSpc>
              <a:spcBef>
                <a:spcPct val="0"/>
              </a:spcBef>
            </a:pPr>
            <a:r>
              <a:rPr lang="en-US" sz="5000" spc="-50">
                <a:solidFill>
                  <a:srgbClr val="000000"/>
                </a:solidFill>
                <a:latin typeface="Hagrid Text"/>
              </a:rPr>
              <a:t>TECHNOLOGY USED</a:t>
            </a:r>
          </a:p>
        </p:txBody>
      </p:sp>
      <p:grpSp>
        <p:nvGrpSpPr>
          <p:cNvPr name="Group 10" id="10"/>
          <p:cNvGrpSpPr/>
          <p:nvPr/>
        </p:nvGrpSpPr>
        <p:grpSpPr>
          <a:xfrm rot="0">
            <a:off x="11218670" y="3785613"/>
            <a:ext cx="5848094" cy="3318857"/>
            <a:chOff x="0" y="0"/>
            <a:chExt cx="911926" cy="517528"/>
          </a:xfrm>
        </p:grpSpPr>
        <p:sp>
          <p:nvSpPr>
            <p:cNvPr name="Freeform 11" id="11"/>
            <p:cNvSpPr/>
            <p:nvPr/>
          </p:nvSpPr>
          <p:spPr>
            <a:xfrm flipH="false" flipV="false" rot="0">
              <a:off x="0" y="0"/>
              <a:ext cx="911926" cy="517528"/>
            </a:xfrm>
            <a:custGeom>
              <a:avLst/>
              <a:gdLst/>
              <a:ahLst/>
              <a:cxnLst/>
              <a:rect r="r" b="b" t="t" l="l"/>
              <a:pathLst>
                <a:path h="517528" w="911926">
                  <a:moveTo>
                    <a:pt x="0" y="0"/>
                  </a:moveTo>
                  <a:lnTo>
                    <a:pt x="911926" y="0"/>
                  </a:lnTo>
                  <a:lnTo>
                    <a:pt x="911926" y="517528"/>
                  </a:lnTo>
                  <a:lnTo>
                    <a:pt x="0" y="517528"/>
                  </a:lnTo>
                  <a:close/>
                </a:path>
              </a:pathLst>
            </a:custGeom>
            <a:solidFill>
              <a:srgbClr val="F4F4F4"/>
            </a:solidFill>
          </p:spPr>
        </p:sp>
        <p:sp>
          <p:nvSpPr>
            <p:cNvPr name="TextBox 12" id="12"/>
            <p:cNvSpPr txBox="true"/>
            <p:nvPr/>
          </p:nvSpPr>
          <p:spPr>
            <a:xfrm>
              <a:off x="0" y="-38100"/>
              <a:ext cx="911926"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Canva Sans Medium"/>
                </a:rPr>
                <a:t>Streamlit</a:t>
              </a:r>
            </a:p>
          </p:txBody>
        </p:sp>
      </p:grpSp>
      <p:sp>
        <p:nvSpPr>
          <p:cNvPr name="TextBox 13" id="13"/>
          <p:cNvSpPr txBox="true"/>
          <p:nvPr/>
        </p:nvSpPr>
        <p:spPr>
          <a:xfrm rot="0">
            <a:off x="4676746" y="7407921"/>
            <a:ext cx="5962191" cy="1998744"/>
          </a:xfrm>
          <a:prstGeom prst="rect">
            <a:avLst/>
          </a:prstGeom>
        </p:spPr>
        <p:txBody>
          <a:bodyPr anchor="t" rtlCol="false" tIns="0" lIns="0" bIns="0" rIns="0">
            <a:spAutoFit/>
          </a:bodyPr>
          <a:lstStyle/>
          <a:p>
            <a:pPr algn="l" marL="617390" indent="-308695" lvl="1">
              <a:lnSpc>
                <a:spcPts val="4003"/>
              </a:lnSpc>
              <a:buFont typeface="Arial"/>
              <a:buChar char="•"/>
            </a:pPr>
            <a:r>
              <a:rPr lang="en-US" sz="2859">
                <a:solidFill>
                  <a:srgbClr val="F4F4F4"/>
                </a:solidFill>
                <a:latin typeface="Fira Sans Light"/>
              </a:rPr>
              <a:t>Generative AI </a:t>
            </a:r>
          </a:p>
          <a:p>
            <a:pPr algn="l" marL="617390" indent="-308695" lvl="1">
              <a:lnSpc>
                <a:spcPts val="4003"/>
              </a:lnSpc>
              <a:buFont typeface="Arial"/>
              <a:buChar char="•"/>
            </a:pPr>
            <a:r>
              <a:rPr lang="en-US" sz="2859">
                <a:solidFill>
                  <a:srgbClr val="F4F4F4"/>
                </a:solidFill>
                <a:latin typeface="Fira Sans Light"/>
              </a:rPr>
              <a:t>Multimodal LLM generates various output.</a:t>
            </a:r>
          </a:p>
          <a:p>
            <a:pPr algn="l" marL="617390" indent="-308695" lvl="1">
              <a:lnSpc>
                <a:spcPts val="4003"/>
              </a:lnSpc>
              <a:buFont typeface="Arial"/>
              <a:buChar char="•"/>
            </a:pPr>
            <a:r>
              <a:rPr lang="en-US" sz="2859">
                <a:solidFill>
                  <a:srgbClr val="F4F4F4"/>
                </a:solidFill>
                <a:latin typeface="Fira Sans Light"/>
              </a:rPr>
              <a:t>Closed-source model</a:t>
            </a:r>
          </a:p>
        </p:txBody>
      </p:sp>
      <p:sp>
        <p:nvSpPr>
          <p:cNvPr name="TextBox 14" id="14"/>
          <p:cNvSpPr txBox="true"/>
          <p:nvPr/>
        </p:nvSpPr>
        <p:spPr>
          <a:xfrm rot="0">
            <a:off x="11218670" y="7417446"/>
            <a:ext cx="6040630" cy="2014637"/>
          </a:xfrm>
          <a:prstGeom prst="rect">
            <a:avLst/>
          </a:prstGeom>
        </p:spPr>
        <p:txBody>
          <a:bodyPr anchor="t" rtlCol="false" tIns="0" lIns="0" bIns="0" rIns="0">
            <a:spAutoFit/>
          </a:bodyPr>
          <a:lstStyle/>
          <a:p>
            <a:pPr algn="l" marL="625512" indent="-312756" lvl="1">
              <a:lnSpc>
                <a:spcPts val="4056"/>
              </a:lnSpc>
              <a:buFont typeface="Arial"/>
              <a:buChar char="•"/>
            </a:pPr>
            <a:r>
              <a:rPr lang="en-US" sz="2897">
                <a:solidFill>
                  <a:srgbClr val="F4F4F4"/>
                </a:solidFill>
                <a:latin typeface="Fira Sans Light"/>
              </a:rPr>
              <a:t>Open-source python library</a:t>
            </a:r>
          </a:p>
          <a:p>
            <a:pPr algn="l" marL="625512" indent="-312756" lvl="1">
              <a:lnSpc>
                <a:spcPts val="4056"/>
              </a:lnSpc>
              <a:buFont typeface="Arial"/>
              <a:buChar char="•"/>
            </a:pPr>
            <a:r>
              <a:rPr lang="en-US" sz="2897">
                <a:solidFill>
                  <a:srgbClr val="F4F4F4"/>
                </a:solidFill>
                <a:latin typeface="Fira Sans Light"/>
              </a:rPr>
              <a:t>To built attractive UI in no time</a:t>
            </a:r>
          </a:p>
          <a:p>
            <a:pPr algn="l" marL="625512" indent="-312756" lvl="1">
              <a:lnSpc>
                <a:spcPts val="4056"/>
              </a:lnSpc>
              <a:buFont typeface="Arial"/>
              <a:buChar char="•"/>
            </a:pPr>
            <a:r>
              <a:rPr lang="en-US" sz="2897">
                <a:solidFill>
                  <a:srgbClr val="F4F4F4"/>
                </a:solidFill>
                <a:latin typeface="Fira Sans Light"/>
              </a:rPr>
              <a:t>No prior experience in front-end</a:t>
            </a:r>
          </a:p>
          <a:p>
            <a:pPr algn="l" marL="625512" indent="-312756" lvl="1">
              <a:lnSpc>
                <a:spcPts val="4056"/>
              </a:lnSpc>
              <a:buFont typeface="Arial"/>
              <a:buChar char="•"/>
            </a:pPr>
            <a:r>
              <a:rPr lang="en-US" sz="2897">
                <a:solidFill>
                  <a:srgbClr val="F4F4F4"/>
                </a:solidFill>
                <a:latin typeface="Fira Sans Light"/>
              </a:rPr>
              <a:t>Compatible with major Libraries</a:t>
            </a:r>
          </a:p>
        </p:txBody>
      </p:sp>
      <p:sp>
        <p:nvSpPr>
          <p:cNvPr name="Freeform 15" id="15"/>
          <p:cNvSpPr/>
          <p:nvPr/>
        </p:nvSpPr>
        <p:spPr>
          <a:xfrm flipH="false" flipV="false" rot="0">
            <a:off x="15177250" y="188641"/>
            <a:ext cx="2821047" cy="2168680"/>
          </a:xfrm>
          <a:custGeom>
            <a:avLst/>
            <a:gdLst/>
            <a:ahLst/>
            <a:cxnLst/>
            <a:rect r="r" b="b" t="t" l="l"/>
            <a:pathLst>
              <a:path h="2168680" w="2821047">
                <a:moveTo>
                  <a:pt x="0" y="0"/>
                </a:moveTo>
                <a:lnTo>
                  <a:pt x="2821047" y="0"/>
                </a:lnTo>
                <a:lnTo>
                  <a:pt x="2821047" y="2168680"/>
                </a:lnTo>
                <a:lnTo>
                  <a:pt x="0" y="2168680"/>
                </a:lnTo>
                <a:lnTo>
                  <a:pt x="0" y="0"/>
                </a:lnTo>
                <a:close/>
              </a:path>
            </a:pathLst>
          </a:custGeom>
          <a:blipFill>
            <a:blip r:embed="rId2"/>
            <a:stretch>
              <a:fillRect l="0" t="0" r="0" b="0"/>
            </a:stretch>
          </a:blipFill>
        </p:spPr>
      </p:sp>
      <p:sp>
        <p:nvSpPr>
          <p:cNvPr name="Freeform 16" id="16"/>
          <p:cNvSpPr/>
          <p:nvPr/>
        </p:nvSpPr>
        <p:spPr>
          <a:xfrm flipH="false" flipV="false" rot="0">
            <a:off x="0" y="8303128"/>
            <a:ext cx="1604670" cy="1983872"/>
          </a:xfrm>
          <a:custGeom>
            <a:avLst/>
            <a:gdLst/>
            <a:ahLst/>
            <a:cxnLst/>
            <a:rect r="r" b="b" t="t" l="l"/>
            <a:pathLst>
              <a:path h="1983872" w="1604670">
                <a:moveTo>
                  <a:pt x="0" y="0"/>
                </a:moveTo>
                <a:lnTo>
                  <a:pt x="1604670" y="0"/>
                </a:lnTo>
                <a:lnTo>
                  <a:pt x="1604670" y="1983872"/>
                </a:lnTo>
                <a:lnTo>
                  <a:pt x="0" y="1983872"/>
                </a:lnTo>
                <a:lnTo>
                  <a:pt x="0" y="0"/>
                </a:lnTo>
                <a:close/>
              </a:path>
            </a:pathLst>
          </a:custGeom>
          <a:blipFill>
            <a:blip r:embed="rId3"/>
            <a:stretch>
              <a:fillRect l="-3088" t="0" r="-1534"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718136" y="1402114"/>
            <a:ext cx="7241307" cy="822325"/>
          </a:xfrm>
          <a:prstGeom prst="rect">
            <a:avLst/>
          </a:prstGeom>
        </p:spPr>
        <p:txBody>
          <a:bodyPr anchor="t" rtlCol="false" tIns="0" lIns="0" bIns="0" rIns="0">
            <a:spAutoFit/>
          </a:bodyPr>
          <a:lstStyle/>
          <a:p>
            <a:pPr algn="l">
              <a:lnSpc>
                <a:spcPts val="6500"/>
              </a:lnSpc>
              <a:spcBef>
                <a:spcPct val="0"/>
              </a:spcBef>
            </a:pPr>
            <a:r>
              <a:rPr lang="en-US" sz="5000" spc="-50">
                <a:solidFill>
                  <a:srgbClr val="000000"/>
                </a:solidFill>
                <a:latin typeface="Hagrid Text"/>
              </a:rPr>
              <a:t>Gemini Diagram</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F76B50"/>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2769090" y="2731109"/>
            <a:ext cx="13331007" cy="5726244"/>
          </a:xfrm>
          <a:custGeom>
            <a:avLst/>
            <a:gdLst/>
            <a:ahLst/>
            <a:cxnLst/>
            <a:rect r="r" b="b" t="t" l="l"/>
            <a:pathLst>
              <a:path h="5726244" w="13331007">
                <a:moveTo>
                  <a:pt x="0" y="0"/>
                </a:moveTo>
                <a:lnTo>
                  <a:pt x="13331007" y="0"/>
                </a:lnTo>
                <a:lnTo>
                  <a:pt x="13331007" y="5726244"/>
                </a:lnTo>
                <a:lnTo>
                  <a:pt x="0" y="5726244"/>
                </a:lnTo>
                <a:lnTo>
                  <a:pt x="0" y="0"/>
                </a:lnTo>
                <a:close/>
              </a:path>
            </a:pathLst>
          </a:custGeom>
          <a:blipFill>
            <a:blip r:embed="rId2"/>
            <a:stretch>
              <a:fillRect l="0" t="0" r="0" b="0"/>
            </a:stretch>
          </a:blipFill>
        </p:spPr>
      </p:sp>
      <p:sp>
        <p:nvSpPr>
          <p:cNvPr name="Freeform 8" id="8"/>
          <p:cNvSpPr/>
          <p:nvPr/>
        </p:nvSpPr>
        <p:spPr>
          <a:xfrm flipH="false" flipV="false" rot="0">
            <a:off x="204147" y="301538"/>
            <a:ext cx="1231384" cy="1231384"/>
          </a:xfrm>
          <a:custGeom>
            <a:avLst/>
            <a:gdLst/>
            <a:ahLst/>
            <a:cxnLst/>
            <a:rect r="r" b="b" t="t" l="l"/>
            <a:pathLst>
              <a:path h="1231384" w="1231384">
                <a:moveTo>
                  <a:pt x="0" y="0"/>
                </a:moveTo>
                <a:lnTo>
                  <a:pt x="1231384" y="0"/>
                </a:lnTo>
                <a:lnTo>
                  <a:pt x="1231384" y="1231384"/>
                </a:lnTo>
                <a:lnTo>
                  <a:pt x="0" y="1231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6" id="6"/>
          <p:cNvGrpSpPr/>
          <p:nvPr/>
        </p:nvGrpSpPr>
        <p:grpSpPr>
          <a:xfrm rot="-10800000">
            <a:off x="6647119" y="7356773"/>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8" id="8"/>
          <p:cNvSpPr txBox="true"/>
          <p:nvPr/>
        </p:nvSpPr>
        <p:spPr>
          <a:xfrm rot="0">
            <a:off x="1028700" y="989049"/>
            <a:ext cx="5531827"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000000"/>
                </a:solidFill>
                <a:latin typeface="Hagrid Text"/>
              </a:rPr>
              <a:t>Modules</a:t>
            </a:r>
          </a:p>
        </p:txBody>
      </p:sp>
      <p:sp>
        <p:nvSpPr>
          <p:cNvPr name="Freeform 9" id="9"/>
          <p:cNvSpPr/>
          <p:nvPr/>
        </p:nvSpPr>
        <p:spPr>
          <a:xfrm flipH="false" flipV="false" rot="0">
            <a:off x="7549484" y="2376946"/>
            <a:ext cx="9891591" cy="5533109"/>
          </a:xfrm>
          <a:custGeom>
            <a:avLst/>
            <a:gdLst/>
            <a:ahLst/>
            <a:cxnLst/>
            <a:rect r="r" b="b" t="t" l="l"/>
            <a:pathLst>
              <a:path h="5533109" w="9891591">
                <a:moveTo>
                  <a:pt x="0" y="0"/>
                </a:moveTo>
                <a:lnTo>
                  <a:pt x="9891591" y="0"/>
                </a:lnTo>
                <a:lnTo>
                  <a:pt x="9891591" y="5533108"/>
                </a:lnTo>
                <a:lnTo>
                  <a:pt x="0" y="5533108"/>
                </a:lnTo>
                <a:lnTo>
                  <a:pt x="0" y="0"/>
                </a:lnTo>
                <a:close/>
              </a:path>
            </a:pathLst>
          </a:custGeom>
          <a:blipFill>
            <a:blip r:embed="rId2"/>
            <a:stretch>
              <a:fillRect l="0" t="0" r="0" b="0"/>
            </a:stretch>
          </a:blipFill>
        </p:spPr>
      </p:sp>
      <p:sp>
        <p:nvSpPr>
          <p:cNvPr name="TextBox 10" id="10"/>
          <p:cNvSpPr txBox="true"/>
          <p:nvPr/>
        </p:nvSpPr>
        <p:spPr>
          <a:xfrm rot="0">
            <a:off x="1028700" y="3800789"/>
            <a:ext cx="5114244" cy="3948430"/>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Canva Sans"/>
              </a:rPr>
              <a:t>The user interface of a mental health chat bot app will be intuitive and calming.</a:t>
            </a:r>
          </a:p>
          <a:p>
            <a:pPr algn="just">
              <a:lnSpc>
                <a:spcPts val="3919"/>
              </a:lnSpc>
              <a:spcBef>
                <a:spcPct val="0"/>
              </a:spcBef>
            </a:pPr>
            <a:r>
              <a:rPr lang="en-US" sz="2799">
                <a:solidFill>
                  <a:srgbClr val="000000"/>
                </a:solidFill>
                <a:latin typeface="Canva Sans"/>
              </a:rPr>
              <a:t>Featuring a minimalist design Interactive elements like quick response buttons and</a:t>
            </a:r>
          </a:p>
          <a:p>
            <a:pPr algn="just">
              <a:lnSpc>
                <a:spcPts val="3919"/>
              </a:lnSpc>
              <a:spcBef>
                <a:spcPct val="0"/>
              </a:spcBef>
            </a:pPr>
            <a:r>
              <a:rPr lang="en-US" sz="2799">
                <a:solidFill>
                  <a:srgbClr val="000000"/>
                </a:solidFill>
                <a:latin typeface="Canva Sans"/>
              </a:rPr>
              <a:t>progress trackers enhance engagement and ease of use.</a:t>
            </a:r>
          </a:p>
        </p:txBody>
      </p:sp>
      <p:sp>
        <p:nvSpPr>
          <p:cNvPr name="TextBox 11" id="11"/>
          <p:cNvSpPr txBox="true"/>
          <p:nvPr/>
        </p:nvSpPr>
        <p:spPr>
          <a:xfrm rot="0">
            <a:off x="10378280" y="8147074"/>
            <a:ext cx="5114244"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Bold"/>
              </a:rPr>
              <a:t>Fig 1. User interaction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6" id="6"/>
          <p:cNvGrpSpPr/>
          <p:nvPr/>
        </p:nvGrpSpPr>
        <p:grpSpPr>
          <a:xfrm rot="-10800000">
            <a:off x="6647119" y="7356773"/>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8" id="8"/>
          <p:cNvSpPr/>
          <p:nvPr/>
        </p:nvSpPr>
        <p:spPr>
          <a:xfrm flipH="false" flipV="false" rot="0">
            <a:off x="6874546" y="1028700"/>
            <a:ext cx="10384754" cy="5834934"/>
          </a:xfrm>
          <a:custGeom>
            <a:avLst/>
            <a:gdLst/>
            <a:ahLst/>
            <a:cxnLst/>
            <a:rect r="r" b="b" t="t" l="l"/>
            <a:pathLst>
              <a:path h="5834934" w="10384754">
                <a:moveTo>
                  <a:pt x="0" y="0"/>
                </a:moveTo>
                <a:lnTo>
                  <a:pt x="10384754" y="0"/>
                </a:lnTo>
                <a:lnTo>
                  <a:pt x="10384754" y="5834934"/>
                </a:lnTo>
                <a:lnTo>
                  <a:pt x="0" y="5834934"/>
                </a:lnTo>
                <a:lnTo>
                  <a:pt x="0" y="0"/>
                </a:lnTo>
                <a:close/>
              </a:path>
            </a:pathLst>
          </a:custGeom>
          <a:blipFill>
            <a:blip r:embed="rId2"/>
            <a:stretch>
              <a:fillRect l="0" t="0" r="0" b="0"/>
            </a:stretch>
          </a:blipFill>
        </p:spPr>
      </p:sp>
      <p:sp>
        <p:nvSpPr>
          <p:cNvPr name="TextBox 9" id="9"/>
          <p:cNvSpPr txBox="true"/>
          <p:nvPr/>
        </p:nvSpPr>
        <p:spPr>
          <a:xfrm rot="0">
            <a:off x="267077" y="2905826"/>
            <a:ext cx="6192029" cy="2462530"/>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Canva Sans"/>
              </a:rPr>
              <a:t>The chatbot response interface in our mental health chat app offers real-time support,</a:t>
            </a:r>
          </a:p>
          <a:p>
            <a:pPr algn="just">
              <a:lnSpc>
                <a:spcPts val="3919"/>
              </a:lnSpc>
              <a:spcBef>
                <a:spcPct val="0"/>
              </a:spcBef>
            </a:pPr>
            <a:r>
              <a:rPr lang="en-US" sz="2799">
                <a:solidFill>
                  <a:srgbClr val="000000"/>
                </a:solidFill>
                <a:latin typeface="Canva Sans"/>
              </a:rPr>
              <a:t>confidential space for individuals to share their thoughts and feelings.</a:t>
            </a:r>
          </a:p>
        </p:txBody>
      </p:sp>
      <p:sp>
        <p:nvSpPr>
          <p:cNvPr name="TextBox 10" id="10"/>
          <p:cNvSpPr txBox="true"/>
          <p:nvPr/>
        </p:nvSpPr>
        <p:spPr>
          <a:xfrm rot="0">
            <a:off x="9300495" y="7606016"/>
            <a:ext cx="6192029"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Bold"/>
              </a:rPr>
              <a:t>Fig 2.Chatbot Response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10800000">
            <a:off x="-2247176" y="6462257"/>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6" id="6"/>
          <p:cNvGrpSpPr/>
          <p:nvPr/>
        </p:nvGrpSpPr>
        <p:grpSpPr>
          <a:xfrm rot="-10800000">
            <a:off x="5714151" y="-1646139"/>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8" id="8"/>
          <p:cNvSpPr/>
          <p:nvPr/>
        </p:nvSpPr>
        <p:spPr>
          <a:xfrm flipH="false" flipV="false" rot="0">
            <a:off x="4419723" y="2221075"/>
            <a:ext cx="10626489" cy="5558982"/>
          </a:xfrm>
          <a:custGeom>
            <a:avLst/>
            <a:gdLst/>
            <a:ahLst/>
            <a:cxnLst/>
            <a:rect r="r" b="b" t="t" l="l"/>
            <a:pathLst>
              <a:path h="5558982" w="10626489">
                <a:moveTo>
                  <a:pt x="0" y="0"/>
                </a:moveTo>
                <a:lnTo>
                  <a:pt x="10626489" y="0"/>
                </a:lnTo>
                <a:lnTo>
                  <a:pt x="10626489" y="5558983"/>
                </a:lnTo>
                <a:lnTo>
                  <a:pt x="0" y="5558983"/>
                </a:lnTo>
                <a:lnTo>
                  <a:pt x="0" y="0"/>
                </a:lnTo>
                <a:close/>
              </a:path>
            </a:pathLst>
          </a:custGeom>
          <a:blipFill>
            <a:blip r:embed="rId2"/>
            <a:stretch>
              <a:fillRect l="0" t="0" r="0" b="0"/>
            </a:stretch>
          </a:blipFill>
        </p:spPr>
      </p:sp>
      <p:sp>
        <p:nvSpPr>
          <p:cNvPr name="TextBox 9" id="9"/>
          <p:cNvSpPr txBox="true"/>
          <p:nvPr/>
        </p:nvSpPr>
        <p:spPr>
          <a:xfrm rot="0">
            <a:off x="1167362" y="1165382"/>
            <a:ext cx="2147888"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Bold"/>
              </a:rPr>
              <a:t>RESULTS</a:t>
            </a:r>
            <a:r>
              <a:rPr lang="en-US" sz="3600">
                <a:solidFill>
                  <a:srgbClr val="000000"/>
                </a:solidFill>
                <a:latin typeface="Canva Sans"/>
              </a:rPr>
              <a:t>:</a:t>
            </a:r>
          </a:p>
        </p:txBody>
      </p:sp>
      <p:sp>
        <p:nvSpPr>
          <p:cNvPr name="TextBox 10" id="10"/>
          <p:cNvSpPr txBox="true"/>
          <p:nvPr/>
        </p:nvSpPr>
        <p:spPr>
          <a:xfrm rot="0">
            <a:off x="7614994" y="8079404"/>
            <a:ext cx="6083853" cy="1178896"/>
          </a:xfrm>
          <a:prstGeom prst="rect">
            <a:avLst/>
          </a:prstGeom>
        </p:spPr>
        <p:txBody>
          <a:bodyPr anchor="t" rtlCol="false" tIns="0" lIns="0" bIns="0" rIns="0">
            <a:spAutoFit/>
          </a:bodyPr>
          <a:lstStyle/>
          <a:p>
            <a:pPr algn="ctr" marL="483768" indent="-241884" lvl="1">
              <a:lnSpc>
                <a:spcPts val="3136"/>
              </a:lnSpc>
              <a:buFont typeface="Arial"/>
              <a:buChar char="•"/>
            </a:pPr>
            <a:r>
              <a:rPr lang="en-US" sz="2240">
                <a:solidFill>
                  <a:srgbClr val="000000"/>
                </a:solidFill>
                <a:latin typeface="Canva Sans"/>
              </a:rPr>
              <a:t>Thus the model generate responseby</a:t>
            </a:r>
          </a:p>
          <a:p>
            <a:pPr algn="ctr">
              <a:lnSpc>
                <a:spcPts val="3136"/>
              </a:lnSpc>
            </a:pPr>
            <a:r>
              <a:rPr lang="en-US" sz="2240">
                <a:solidFill>
                  <a:srgbClr val="000000"/>
                </a:solidFill>
                <a:latin typeface="Canva Sans"/>
              </a:rPr>
              <a:t>analyzing and understanding based on user input prompt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6" id="6"/>
          <p:cNvGrpSpPr/>
          <p:nvPr/>
        </p:nvGrpSpPr>
        <p:grpSpPr>
          <a:xfrm rot="-10800000">
            <a:off x="6647119" y="7356773"/>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8" id="8"/>
          <p:cNvSpPr/>
          <p:nvPr/>
        </p:nvSpPr>
        <p:spPr>
          <a:xfrm flipH="false" flipV="false" rot="0">
            <a:off x="3643629" y="1264705"/>
            <a:ext cx="12733520" cy="8225342"/>
          </a:xfrm>
          <a:custGeom>
            <a:avLst/>
            <a:gdLst/>
            <a:ahLst/>
            <a:cxnLst/>
            <a:rect r="r" b="b" t="t" l="l"/>
            <a:pathLst>
              <a:path h="8225342" w="12733520">
                <a:moveTo>
                  <a:pt x="0" y="0"/>
                </a:moveTo>
                <a:lnTo>
                  <a:pt x="12733520" y="0"/>
                </a:lnTo>
                <a:lnTo>
                  <a:pt x="12733520" y="8225341"/>
                </a:lnTo>
                <a:lnTo>
                  <a:pt x="0" y="8225341"/>
                </a:lnTo>
                <a:lnTo>
                  <a:pt x="0" y="0"/>
                </a:lnTo>
                <a:close/>
              </a:path>
            </a:pathLst>
          </a:custGeom>
          <a:blipFill>
            <a:blip r:embed="rId2"/>
            <a:stretch>
              <a:fillRect l="-2076" t="0" r="-12252"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53322" y="9468417"/>
            <a:ext cx="3801687" cy="329227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4" id="4"/>
          <p:cNvSpPr txBox="true"/>
          <p:nvPr/>
        </p:nvSpPr>
        <p:spPr>
          <a:xfrm rot="0">
            <a:off x="396644" y="3024542"/>
            <a:ext cx="11818956" cy="5776193"/>
          </a:xfrm>
          <a:prstGeom prst="rect">
            <a:avLst/>
          </a:prstGeom>
        </p:spPr>
        <p:txBody>
          <a:bodyPr anchor="t" rtlCol="false" tIns="0" lIns="0" bIns="0" rIns="0">
            <a:spAutoFit/>
          </a:bodyPr>
          <a:lstStyle/>
          <a:p>
            <a:pPr algn="just" marL="517249" indent="-258624" lvl="1">
              <a:lnSpc>
                <a:spcPts val="2874"/>
              </a:lnSpc>
              <a:buFont typeface="Arial"/>
              <a:buChar char="•"/>
            </a:pPr>
            <a:r>
              <a:rPr lang="en-US" sz="2395">
                <a:solidFill>
                  <a:srgbClr val="000000"/>
                </a:solidFill>
                <a:latin typeface="Canva Sans"/>
              </a:rPr>
              <a:t>A mental health chatbot Therapisia powered by Gemini Pro has some great benefits. </a:t>
            </a:r>
          </a:p>
          <a:p>
            <a:pPr algn="just">
              <a:lnSpc>
                <a:spcPts val="2874"/>
              </a:lnSpc>
            </a:pPr>
          </a:p>
          <a:p>
            <a:pPr algn="just" marL="517249" indent="-258624" lvl="1">
              <a:lnSpc>
                <a:spcPts val="2874"/>
              </a:lnSpc>
              <a:buFont typeface="Arial"/>
              <a:buChar char="•"/>
            </a:pPr>
            <a:r>
              <a:rPr lang="en-US" sz="2395">
                <a:solidFill>
                  <a:srgbClr val="000000"/>
                </a:solidFill>
                <a:latin typeface="Canva Sans"/>
              </a:rPr>
              <a:t>It's there 24/7, so you can get help immediately without having to make appointments, which is helpful in tough times. </a:t>
            </a:r>
          </a:p>
          <a:p>
            <a:pPr algn="just">
              <a:lnSpc>
                <a:spcPts val="2874"/>
              </a:lnSpc>
            </a:pPr>
          </a:p>
          <a:p>
            <a:pPr algn="just" marL="517249" indent="-258624" lvl="1">
              <a:lnSpc>
                <a:spcPts val="2874"/>
              </a:lnSpc>
              <a:buFont typeface="Arial"/>
              <a:buChar char="•"/>
            </a:pPr>
            <a:r>
              <a:rPr lang="en-US" sz="2395">
                <a:solidFill>
                  <a:srgbClr val="000000"/>
                </a:solidFill>
                <a:latin typeface="Canva Sans"/>
              </a:rPr>
              <a:t>The chatbot can understand and respond to your emotions in a really human-like, caring way which makes you feel heard and supported.</a:t>
            </a:r>
          </a:p>
          <a:p>
            <a:pPr algn="just">
              <a:lnSpc>
                <a:spcPts val="2874"/>
              </a:lnSpc>
            </a:pPr>
          </a:p>
          <a:p>
            <a:pPr algn="just" marL="517249" indent="-258624" lvl="1">
              <a:lnSpc>
                <a:spcPts val="2874"/>
              </a:lnSpc>
              <a:buFont typeface="Arial"/>
              <a:buChar char="•"/>
            </a:pPr>
            <a:r>
              <a:rPr lang="en-US" sz="2395">
                <a:solidFill>
                  <a:srgbClr val="000000"/>
                </a:solidFill>
                <a:latin typeface="Canva Sans"/>
              </a:rPr>
              <a:t>It can handle all sorts of inputs making communication more effective.</a:t>
            </a:r>
          </a:p>
          <a:p>
            <a:pPr algn="just">
              <a:lnSpc>
                <a:spcPts val="2874"/>
              </a:lnSpc>
            </a:pPr>
          </a:p>
          <a:p>
            <a:pPr algn="just" marL="517249" indent="-258624" lvl="1">
              <a:lnSpc>
                <a:spcPts val="2874"/>
              </a:lnSpc>
              <a:buFont typeface="Arial"/>
              <a:buChar char="•"/>
            </a:pPr>
            <a:r>
              <a:rPr lang="en-US" sz="2395">
                <a:solidFill>
                  <a:srgbClr val="000000"/>
                </a:solidFill>
                <a:latin typeface="Canva Sans"/>
              </a:rPr>
              <a:t> Plus, it keeps everything anonymous, so you can open up without worrying about being judged or mistaken. And it's affordable, making mental health support available to more people. Overall, it's always there for you, it is understanding and flexible. It is also cost -effective which makes everybody use it. </a:t>
            </a:r>
          </a:p>
        </p:txBody>
      </p:sp>
      <p:sp>
        <p:nvSpPr>
          <p:cNvPr name="TextBox 5" id="5"/>
          <p:cNvSpPr txBox="true"/>
          <p:nvPr/>
        </p:nvSpPr>
        <p:spPr>
          <a:xfrm rot="0">
            <a:off x="569895" y="1519102"/>
            <a:ext cx="5892647" cy="1233860"/>
          </a:xfrm>
          <a:prstGeom prst="rect">
            <a:avLst/>
          </a:prstGeom>
        </p:spPr>
        <p:txBody>
          <a:bodyPr anchor="t" rtlCol="false" tIns="0" lIns="0" bIns="0" rIns="0">
            <a:spAutoFit/>
          </a:bodyPr>
          <a:lstStyle/>
          <a:p>
            <a:pPr algn="ctr">
              <a:lnSpc>
                <a:spcPts val="9741"/>
              </a:lnSpc>
              <a:spcBef>
                <a:spcPct val="0"/>
              </a:spcBef>
            </a:pPr>
            <a:r>
              <a:rPr lang="en-US" sz="8118">
                <a:solidFill>
                  <a:srgbClr val="000000"/>
                </a:solidFill>
                <a:latin typeface="Canva Sans Medium"/>
              </a:rPr>
              <a:t>Conclusion:</a:t>
            </a:r>
          </a:p>
        </p:txBody>
      </p:sp>
      <p:sp>
        <p:nvSpPr>
          <p:cNvPr name="Freeform 6" id="6"/>
          <p:cNvSpPr/>
          <p:nvPr/>
        </p:nvSpPr>
        <p:spPr>
          <a:xfrm flipH="true" flipV="false" rot="0">
            <a:off x="12383907" y="422350"/>
            <a:ext cx="6442115" cy="9442300"/>
          </a:xfrm>
          <a:custGeom>
            <a:avLst/>
            <a:gdLst/>
            <a:ahLst/>
            <a:cxnLst/>
            <a:rect r="r" b="b" t="t" l="l"/>
            <a:pathLst>
              <a:path h="9442300" w="6442115">
                <a:moveTo>
                  <a:pt x="6442115" y="0"/>
                </a:moveTo>
                <a:lnTo>
                  <a:pt x="0" y="0"/>
                </a:lnTo>
                <a:lnTo>
                  <a:pt x="0" y="9442300"/>
                </a:lnTo>
                <a:lnTo>
                  <a:pt x="6442115" y="9442300"/>
                </a:lnTo>
                <a:lnTo>
                  <a:pt x="6442115"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4" id="4"/>
          <p:cNvGrpSpPr/>
          <p:nvPr/>
        </p:nvGrpSpPr>
        <p:grpSpPr>
          <a:xfrm rot="-10800000">
            <a:off x="6260027" y="-1922426"/>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6" id="6"/>
          <p:cNvGrpSpPr/>
          <p:nvPr/>
        </p:nvGrpSpPr>
        <p:grpSpPr>
          <a:xfrm rot="0">
            <a:off x="11600486" y="4687513"/>
            <a:ext cx="4992780" cy="1566943"/>
            <a:chOff x="0" y="0"/>
            <a:chExt cx="6657039" cy="2089257"/>
          </a:xfrm>
        </p:grpSpPr>
        <p:sp>
          <p:nvSpPr>
            <p:cNvPr name="TextBox 7" id="7"/>
            <p:cNvSpPr txBox="true"/>
            <p:nvPr/>
          </p:nvSpPr>
          <p:spPr>
            <a:xfrm rot="0">
              <a:off x="0" y="1478977"/>
              <a:ext cx="6657039" cy="610281"/>
            </a:xfrm>
            <a:prstGeom prst="rect">
              <a:avLst/>
            </a:prstGeom>
          </p:spPr>
          <p:txBody>
            <a:bodyPr anchor="t" rtlCol="false" tIns="0" lIns="0" bIns="0" rIns="0">
              <a:spAutoFit/>
            </a:bodyPr>
            <a:lstStyle/>
            <a:p>
              <a:pPr algn="l" marL="0" indent="0" lvl="0">
                <a:lnSpc>
                  <a:spcPts val="3942"/>
                </a:lnSpc>
              </a:pPr>
            </a:p>
          </p:txBody>
        </p:sp>
        <p:sp>
          <p:nvSpPr>
            <p:cNvPr name="TextBox 8" id="8"/>
            <p:cNvSpPr txBox="true"/>
            <p:nvPr/>
          </p:nvSpPr>
          <p:spPr>
            <a:xfrm rot="0">
              <a:off x="0" y="-66675"/>
              <a:ext cx="6657039" cy="1433066"/>
            </a:xfrm>
            <a:prstGeom prst="rect">
              <a:avLst/>
            </a:prstGeom>
          </p:spPr>
          <p:txBody>
            <a:bodyPr anchor="t" rtlCol="false" tIns="0" lIns="0" bIns="0" rIns="0">
              <a:spAutoFit/>
            </a:bodyPr>
            <a:lstStyle/>
            <a:p>
              <a:pPr algn="l" marL="0" indent="0" lvl="0">
                <a:lnSpc>
                  <a:spcPts val="4415"/>
                </a:lnSpc>
              </a:pPr>
              <a:r>
                <a:rPr lang="en-US" sz="3153">
                  <a:solidFill>
                    <a:srgbClr val="000000"/>
                  </a:solidFill>
                  <a:latin typeface="Canva Sans Italics"/>
                </a:rPr>
                <a:t>SELVAN NANDHINI S 2116210701237</a:t>
              </a:r>
            </a:p>
          </p:txBody>
        </p:sp>
      </p:grpSp>
      <p:grpSp>
        <p:nvGrpSpPr>
          <p:cNvPr name="Group 9" id="9"/>
          <p:cNvGrpSpPr/>
          <p:nvPr/>
        </p:nvGrpSpPr>
        <p:grpSpPr>
          <a:xfrm rot="0">
            <a:off x="9920493" y="7523338"/>
            <a:ext cx="6019587" cy="1217323"/>
            <a:chOff x="0" y="0"/>
            <a:chExt cx="8026116" cy="1623097"/>
          </a:xfrm>
        </p:grpSpPr>
        <p:sp>
          <p:nvSpPr>
            <p:cNvPr name="TextBox 10" id="10"/>
            <p:cNvSpPr txBox="true"/>
            <p:nvPr/>
          </p:nvSpPr>
          <p:spPr>
            <a:xfrm rot="0">
              <a:off x="0" y="882433"/>
              <a:ext cx="8026116" cy="740664"/>
            </a:xfrm>
            <a:prstGeom prst="rect">
              <a:avLst/>
            </a:prstGeom>
          </p:spPr>
          <p:txBody>
            <a:bodyPr anchor="t" rtlCol="false" tIns="0" lIns="0" bIns="0" rIns="0">
              <a:spAutoFit/>
            </a:bodyPr>
            <a:lstStyle/>
            <a:p>
              <a:pPr algn="l" marL="0" indent="0" lvl="0">
                <a:lnSpc>
                  <a:spcPts val="4688"/>
                </a:lnSpc>
              </a:pPr>
              <a:r>
                <a:rPr lang="en-US" sz="3348">
                  <a:solidFill>
                    <a:srgbClr val="000000"/>
                  </a:solidFill>
                  <a:latin typeface="Canva Sans Italics"/>
                </a:rPr>
                <a:t>2116210701239</a:t>
              </a:r>
            </a:p>
          </p:txBody>
        </p:sp>
        <p:sp>
          <p:nvSpPr>
            <p:cNvPr name="TextBox 11" id="11"/>
            <p:cNvSpPr txBox="true"/>
            <p:nvPr/>
          </p:nvSpPr>
          <p:spPr>
            <a:xfrm rot="0">
              <a:off x="0" y="-76200"/>
              <a:ext cx="8026116" cy="838179"/>
            </a:xfrm>
            <a:prstGeom prst="rect">
              <a:avLst/>
            </a:prstGeom>
          </p:spPr>
          <p:txBody>
            <a:bodyPr anchor="t" rtlCol="false" tIns="0" lIns="0" bIns="0" rIns="0">
              <a:spAutoFit/>
            </a:bodyPr>
            <a:lstStyle/>
            <a:p>
              <a:pPr algn="l" marL="0" indent="0" lvl="0">
                <a:lnSpc>
                  <a:spcPts val="5250"/>
                </a:lnSpc>
              </a:pPr>
              <a:r>
                <a:rPr lang="en-US" sz="3750">
                  <a:solidFill>
                    <a:srgbClr val="000000"/>
                  </a:solidFill>
                  <a:latin typeface="Canva Sans Italics"/>
                </a:rPr>
                <a:t>SHAMINI P N</a:t>
              </a:r>
              <a:r>
                <a:rPr lang="en-US" sz="3750">
                  <a:solidFill>
                    <a:srgbClr val="000000"/>
                  </a:solidFill>
                  <a:latin typeface="Canva Sans Italics"/>
                </a:rPr>
                <a:t> </a:t>
              </a:r>
            </a:p>
          </p:txBody>
        </p:sp>
      </p:grpSp>
      <p:sp>
        <p:nvSpPr>
          <p:cNvPr name="TextBox 12" id="12"/>
          <p:cNvSpPr txBox="true"/>
          <p:nvPr/>
        </p:nvSpPr>
        <p:spPr>
          <a:xfrm rot="0">
            <a:off x="1319345" y="3877406"/>
            <a:ext cx="4650037" cy="1769110"/>
          </a:xfrm>
          <a:prstGeom prst="rect">
            <a:avLst/>
          </a:prstGeom>
        </p:spPr>
        <p:txBody>
          <a:bodyPr anchor="t" rtlCol="false" tIns="0" lIns="0" bIns="0" rIns="0">
            <a:spAutoFit/>
          </a:bodyPr>
          <a:lstStyle/>
          <a:p>
            <a:pPr algn="l">
              <a:lnSpc>
                <a:spcPts val="6889"/>
              </a:lnSpc>
              <a:spcBef>
                <a:spcPct val="0"/>
              </a:spcBef>
            </a:pPr>
            <a:r>
              <a:rPr lang="en-US" sz="5299" spc="-52">
                <a:solidFill>
                  <a:srgbClr val="000000"/>
                </a:solidFill>
                <a:latin typeface="Hagrid Text Bold"/>
              </a:rPr>
              <a:t>Team Members:</a:t>
            </a:r>
          </a:p>
        </p:txBody>
      </p:sp>
      <p:sp>
        <p:nvSpPr>
          <p:cNvPr name="TextBox 13" id="13"/>
          <p:cNvSpPr txBox="true"/>
          <p:nvPr/>
        </p:nvSpPr>
        <p:spPr>
          <a:xfrm rot="0">
            <a:off x="12644948" y="1485321"/>
            <a:ext cx="4310724" cy="1162114"/>
          </a:xfrm>
          <a:prstGeom prst="rect">
            <a:avLst/>
          </a:prstGeom>
        </p:spPr>
        <p:txBody>
          <a:bodyPr anchor="t" rtlCol="false" tIns="0" lIns="0" bIns="0" rIns="0">
            <a:spAutoFit/>
          </a:bodyPr>
          <a:lstStyle/>
          <a:p>
            <a:pPr algn="ctr">
              <a:lnSpc>
                <a:spcPts val="4721"/>
              </a:lnSpc>
            </a:pPr>
            <a:r>
              <a:rPr lang="en-US" sz="3372">
                <a:solidFill>
                  <a:srgbClr val="000000"/>
                </a:solidFill>
                <a:latin typeface="Canva Sans Italics"/>
              </a:rPr>
              <a:t>ROSHINI RAJA</a:t>
            </a:r>
            <a:r>
              <a:rPr lang="en-US" sz="3372">
                <a:solidFill>
                  <a:srgbClr val="000000"/>
                </a:solidFill>
                <a:latin typeface="Canva Sans Italics"/>
              </a:rPr>
              <a:t> </a:t>
            </a:r>
          </a:p>
          <a:p>
            <a:pPr algn="ctr">
              <a:lnSpc>
                <a:spcPts val="4721"/>
              </a:lnSpc>
              <a:spcBef>
                <a:spcPct val="0"/>
              </a:spcBef>
            </a:pPr>
            <a:r>
              <a:rPr lang="en-US" sz="3372">
                <a:solidFill>
                  <a:srgbClr val="000000"/>
                </a:solidFill>
                <a:latin typeface="Canva Sans Italics"/>
              </a:rPr>
              <a:t>2116210701216</a:t>
            </a:r>
            <a:r>
              <a:rPr lang="en-US" sz="3372">
                <a:solidFill>
                  <a:srgbClr val="000000"/>
                </a:solidFill>
                <a:latin typeface="Canva Sans Italics"/>
              </a:rPr>
              <a:t> </a:t>
            </a:r>
          </a:p>
        </p:txBody>
      </p:sp>
      <p:sp>
        <p:nvSpPr>
          <p:cNvPr name="TextBox 14" id="14"/>
          <p:cNvSpPr txBox="true"/>
          <p:nvPr/>
        </p:nvSpPr>
        <p:spPr>
          <a:xfrm rot="0">
            <a:off x="11076890" y="1454857"/>
            <a:ext cx="2698775" cy="973611"/>
          </a:xfrm>
          <a:prstGeom prst="rect">
            <a:avLst/>
          </a:prstGeom>
        </p:spPr>
        <p:txBody>
          <a:bodyPr anchor="t" rtlCol="false" tIns="0" lIns="0" bIns="0" rIns="0">
            <a:spAutoFit/>
          </a:bodyPr>
          <a:lstStyle/>
          <a:p>
            <a:pPr algn="ctr">
              <a:lnSpc>
                <a:spcPts val="7941"/>
              </a:lnSpc>
              <a:spcBef>
                <a:spcPct val="0"/>
              </a:spcBef>
            </a:pPr>
            <a:r>
              <a:rPr lang="en-US" sz="5672">
                <a:solidFill>
                  <a:srgbClr val="000000"/>
                </a:solidFill>
                <a:latin typeface="Canva Sans"/>
              </a:rPr>
              <a:t>1.</a:t>
            </a:r>
          </a:p>
        </p:txBody>
      </p:sp>
      <p:sp>
        <p:nvSpPr>
          <p:cNvPr name="TextBox 15" id="15"/>
          <p:cNvSpPr txBox="true"/>
          <p:nvPr/>
        </p:nvSpPr>
        <p:spPr>
          <a:xfrm rot="0">
            <a:off x="9425250" y="4563688"/>
            <a:ext cx="2272339" cy="1082827"/>
          </a:xfrm>
          <a:prstGeom prst="rect">
            <a:avLst/>
          </a:prstGeom>
        </p:spPr>
        <p:txBody>
          <a:bodyPr anchor="t" rtlCol="false" tIns="0" lIns="0" bIns="0" rIns="0">
            <a:spAutoFit/>
          </a:bodyPr>
          <a:lstStyle/>
          <a:p>
            <a:pPr algn="ctr">
              <a:lnSpc>
                <a:spcPts val="8862"/>
              </a:lnSpc>
              <a:spcBef>
                <a:spcPct val="0"/>
              </a:spcBef>
            </a:pPr>
            <a:r>
              <a:rPr lang="en-US" sz="6330">
                <a:solidFill>
                  <a:srgbClr val="000000"/>
                </a:solidFill>
                <a:latin typeface="Canva Sans"/>
              </a:rPr>
              <a:t>2.</a:t>
            </a:r>
          </a:p>
        </p:txBody>
      </p:sp>
      <p:sp>
        <p:nvSpPr>
          <p:cNvPr name="TextBox 16" id="16"/>
          <p:cNvSpPr txBox="true"/>
          <p:nvPr/>
        </p:nvSpPr>
        <p:spPr>
          <a:xfrm rot="0">
            <a:off x="8133272" y="7453193"/>
            <a:ext cx="1550695" cy="1214737"/>
          </a:xfrm>
          <a:prstGeom prst="rect">
            <a:avLst/>
          </a:prstGeom>
        </p:spPr>
        <p:txBody>
          <a:bodyPr anchor="t" rtlCol="false" tIns="0" lIns="0" bIns="0" rIns="0">
            <a:spAutoFit/>
          </a:bodyPr>
          <a:lstStyle/>
          <a:p>
            <a:pPr algn="ctr">
              <a:lnSpc>
                <a:spcPts val="9905"/>
              </a:lnSpc>
              <a:spcBef>
                <a:spcPct val="0"/>
              </a:spcBef>
            </a:pPr>
            <a:r>
              <a:rPr lang="en-US" sz="7075">
                <a:solidFill>
                  <a:srgbClr val="000000"/>
                </a:solidFill>
                <a:latin typeface="Canva Sans"/>
              </a:rPr>
              <a:t>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42176" y="8353456"/>
            <a:ext cx="17019428" cy="0"/>
          </a:xfrm>
          <a:prstGeom prst="line">
            <a:avLst/>
          </a:prstGeom>
          <a:ln cap="rnd" w="19050">
            <a:solidFill>
              <a:srgbClr val="00A181"/>
            </a:solidFill>
            <a:prstDash val="solid"/>
            <a:headEnd type="none" len="sm" w="sm"/>
            <a:tailEnd type="none" len="sm" w="sm"/>
          </a:ln>
        </p:spPr>
      </p:sp>
      <p:sp>
        <p:nvSpPr>
          <p:cNvPr name="TextBox 3" id="3"/>
          <p:cNvSpPr txBox="true"/>
          <p:nvPr/>
        </p:nvSpPr>
        <p:spPr>
          <a:xfrm rot="0">
            <a:off x="1649151" y="5781601"/>
            <a:ext cx="4081721"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Voice Integration</a:t>
            </a:r>
          </a:p>
        </p:txBody>
      </p:sp>
      <p:grpSp>
        <p:nvGrpSpPr>
          <p:cNvPr name="Group 4" id="4"/>
          <p:cNvGrpSpPr/>
          <p:nvPr/>
        </p:nvGrpSpPr>
        <p:grpSpPr>
          <a:xfrm rot="0">
            <a:off x="7040528" y="5781601"/>
            <a:ext cx="3826742" cy="1848178"/>
            <a:chOff x="0" y="0"/>
            <a:chExt cx="5102322" cy="2464238"/>
          </a:xfrm>
        </p:grpSpPr>
        <p:sp>
          <p:nvSpPr>
            <p:cNvPr name="TextBox 5" id="5"/>
            <p:cNvSpPr txBox="true"/>
            <p:nvPr/>
          </p:nvSpPr>
          <p:spPr>
            <a:xfrm rot="0">
              <a:off x="0" y="0"/>
              <a:ext cx="5102322" cy="7239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Color Changing</a:t>
              </a:r>
            </a:p>
          </p:txBody>
        </p:sp>
        <p:sp>
          <p:nvSpPr>
            <p:cNvPr name="TextBox 6" id="6"/>
            <p:cNvSpPr txBox="true"/>
            <p:nvPr/>
          </p:nvSpPr>
          <p:spPr>
            <a:xfrm rot="0">
              <a:off x="0" y="1074646"/>
              <a:ext cx="5102322"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Canva Sans"/>
                </a:rPr>
                <a:t>provides happy colors theme in the chat background to improve the mood</a:t>
              </a:r>
            </a:p>
          </p:txBody>
        </p:sp>
      </p:grpSp>
      <p:grpSp>
        <p:nvGrpSpPr>
          <p:cNvPr name="Group 7" id="7"/>
          <p:cNvGrpSpPr/>
          <p:nvPr/>
        </p:nvGrpSpPr>
        <p:grpSpPr>
          <a:xfrm rot="0">
            <a:off x="12957325" y="5665140"/>
            <a:ext cx="3364925" cy="1848178"/>
            <a:chOff x="0" y="0"/>
            <a:chExt cx="4486566" cy="2464238"/>
          </a:xfrm>
        </p:grpSpPr>
        <p:sp>
          <p:nvSpPr>
            <p:cNvPr name="TextBox 8" id="8"/>
            <p:cNvSpPr txBox="true"/>
            <p:nvPr/>
          </p:nvSpPr>
          <p:spPr>
            <a:xfrm rot="0">
              <a:off x="0" y="0"/>
              <a:ext cx="4486566" cy="72390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Notification </a:t>
              </a:r>
            </a:p>
          </p:txBody>
        </p:sp>
        <p:sp>
          <p:nvSpPr>
            <p:cNvPr name="TextBox 9" id="9"/>
            <p:cNvSpPr txBox="true"/>
            <p:nvPr/>
          </p:nvSpPr>
          <p:spPr>
            <a:xfrm rot="0">
              <a:off x="0" y="1074646"/>
              <a:ext cx="4486566"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Canva Sans"/>
                </a:rPr>
                <a:t>Briefly elaborate on a milestone the company achieved in this period.</a:t>
              </a:r>
            </a:p>
          </p:txBody>
        </p:sp>
      </p:grpSp>
      <p:sp>
        <p:nvSpPr>
          <p:cNvPr name="TextBox 10" id="10"/>
          <p:cNvSpPr txBox="true"/>
          <p:nvPr/>
        </p:nvSpPr>
        <p:spPr>
          <a:xfrm rot="0">
            <a:off x="603077" y="1401987"/>
            <a:ext cx="13245879" cy="1285875"/>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rPr>
              <a:t>Future enhancements</a:t>
            </a:r>
          </a:p>
        </p:txBody>
      </p:sp>
      <p:grpSp>
        <p:nvGrpSpPr>
          <p:cNvPr name="Group 11" id="11"/>
          <p:cNvGrpSpPr/>
          <p:nvPr/>
        </p:nvGrpSpPr>
        <p:grpSpPr>
          <a:xfrm rot="0">
            <a:off x="3264160" y="8207877"/>
            <a:ext cx="380203" cy="32925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8763797" y="8198352"/>
            <a:ext cx="380203" cy="329258"/>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5" id="15"/>
          <p:cNvGrpSpPr/>
          <p:nvPr/>
        </p:nvGrpSpPr>
        <p:grpSpPr>
          <a:xfrm rot="0">
            <a:off x="14104430" y="8207877"/>
            <a:ext cx="380203" cy="329258"/>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7" id="17"/>
          <p:cNvGrpSpPr/>
          <p:nvPr/>
        </p:nvGrpSpPr>
        <p:grpSpPr>
          <a:xfrm rot="0">
            <a:off x="16799111" y="2687862"/>
            <a:ext cx="2977778" cy="2578770"/>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9" id="19"/>
          <p:cNvGrpSpPr/>
          <p:nvPr/>
        </p:nvGrpSpPr>
        <p:grpSpPr>
          <a:xfrm rot="0">
            <a:off x="13660090" y="-135282"/>
            <a:ext cx="4201515" cy="3638531"/>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21" id="21"/>
          <p:cNvGrpSpPr/>
          <p:nvPr/>
        </p:nvGrpSpPr>
        <p:grpSpPr>
          <a:xfrm rot="0">
            <a:off x="13243939" y="-956153"/>
            <a:ext cx="2481390" cy="2148895"/>
            <a:chOff x="0" y="0"/>
            <a:chExt cx="3619627" cy="3134614"/>
          </a:xfrm>
        </p:grpSpPr>
        <p:sp>
          <p:nvSpPr>
            <p:cNvPr name="Freeform 22" id="2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23" id="23"/>
          <p:cNvGrpSpPr/>
          <p:nvPr/>
        </p:nvGrpSpPr>
        <p:grpSpPr>
          <a:xfrm rot="0">
            <a:off x="1904131" y="5781601"/>
            <a:ext cx="3826742" cy="1848178"/>
            <a:chOff x="0" y="0"/>
            <a:chExt cx="5102322" cy="2464238"/>
          </a:xfrm>
        </p:grpSpPr>
        <p:sp>
          <p:nvSpPr>
            <p:cNvPr name="TextBox 24" id="24"/>
            <p:cNvSpPr txBox="true"/>
            <p:nvPr/>
          </p:nvSpPr>
          <p:spPr>
            <a:xfrm rot="0">
              <a:off x="0" y="0"/>
              <a:ext cx="5102322" cy="723900"/>
            </a:xfrm>
            <a:prstGeom prst="rect">
              <a:avLst/>
            </a:prstGeom>
          </p:spPr>
          <p:txBody>
            <a:bodyPr anchor="t" rtlCol="false" tIns="0" lIns="0" bIns="0" rIns="0">
              <a:spAutoFit/>
            </a:bodyPr>
            <a:lstStyle/>
            <a:p>
              <a:pPr algn="l" marL="0" indent="0" lvl="0">
                <a:lnSpc>
                  <a:spcPts val="4320"/>
                </a:lnSpc>
                <a:spcBef>
                  <a:spcPct val="0"/>
                </a:spcBef>
              </a:pPr>
            </a:p>
          </p:txBody>
        </p:sp>
        <p:sp>
          <p:nvSpPr>
            <p:cNvPr name="TextBox 25" id="25"/>
            <p:cNvSpPr txBox="true"/>
            <p:nvPr/>
          </p:nvSpPr>
          <p:spPr>
            <a:xfrm rot="0">
              <a:off x="0" y="1074646"/>
              <a:ext cx="5102322"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Canva Sans"/>
                </a:rPr>
                <a:t>enabling voice assistant feature to more personized interaction.</a:t>
              </a:r>
            </a:p>
          </p:txBody>
        </p:sp>
      </p:grpSp>
      <p:sp>
        <p:nvSpPr>
          <p:cNvPr name="Freeform 26" id="26"/>
          <p:cNvSpPr/>
          <p:nvPr/>
        </p:nvSpPr>
        <p:spPr>
          <a:xfrm flipH="false" flipV="false" rot="0">
            <a:off x="15725328" y="378621"/>
            <a:ext cx="1216746" cy="1023366"/>
          </a:xfrm>
          <a:custGeom>
            <a:avLst/>
            <a:gdLst/>
            <a:ahLst/>
            <a:cxnLst/>
            <a:rect r="r" b="b" t="t" l="l"/>
            <a:pathLst>
              <a:path h="1023366" w="1216746">
                <a:moveTo>
                  <a:pt x="0" y="0"/>
                </a:moveTo>
                <a:lnTo>
                  <a:pt x="1216746" y="0"/>
                </a:lnTo>
                <a:lnTo>
                  <a:pt x="1216746" y="1023366"/>
                </a:lnTo>
                <a:lnTo>
                  <a:pt x="0" y="1023366"/>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00A181"/>
        </a:solidFill>
      </p:bgPr>
    </p:bg>
    <p:spTree>
      <p:nvGrpSpPr>
        <p:cNvPr id="1" name=""/>
        <p:cNvGrpSpPr/>
        <p:nvPr/>
      </p:nvGrpSpPr>
      <p:grpSpPr>
        <a:xfrm>
          <a:off x="0" y="0"/>
          <a:ext cx="0" cy="0"/>
          <a:chOff x="0" y="0"/>
          <a:chExt cx="0" cy="0"/>
        </a:xfrm>
      </p:grpSpPr>
      <p:grpSp>
        <p:nvGrpSpPr>
          <p:cNvPr name="Group 2" id="2"/>
          <p:cNvGrpSpPr/>
          <p:nvPr/>
        </p:nvGrpSpPr>
        <p:grpSpPr>
          <a:xfrm rot="0">
            <a:off x="1794129" y="715507"/>
            <a:ext cx="16230600" cy="2341701"/>
            <a:chOff x="0" y="0"/>
            <a:chExt cx="21640800" cy="3122268"/>
          </a:xfrm>
        </p:grpSpPr>
        <p:sp>
          <p:nvSpPr>
            <p:cNvPr name="TextBox 3" id="3"/>
            <p:cNvSpPr txBox="true"/>
            <p:nvPr/>
          </p:nvSpPr>
          <p:spPr>
            <a:xfrm rot="0">
              <a:off x="0" y="2398368"/>
              <a:ext cx="21640800" cy="723900"/>
            </a:xfrm>
            <a:prstGeom prst="rect">
              <a:avLst/>
            </a:prstGeom>
          </p:spPr>
          <p:txBody>
            <a:bodyPr anchor="t" rtlCol="false" tIns="0" lIns="0" bIns="0" rIns="0">
              <a:spAutoFit/>
            </a:bodyPr>
            <a:lstStyle/>
            <a:p>
              <a:pPr algn="l">
                <a:lnSpc>
                  <a:spcPts val="4320"/>
                </a:lnSpc>
                <a:spcBef>
                  <a:spcPct val="0"/>
                </a:spcBef>
              </a:pPr>
            </a:p>
          </p:txBody>
        </p:sp>
        <p:sp>
          <p:nvSpPr>
            <p:cNvPr name="TextBox 4" id="4"/>
            <p:cNvSpPr txBox="true"/>
            <p:nvPr/>
          </p:nvSpPr>
          <p:spPr>
            <a:xfrm rot="0">
              <a:off x="0" y="-9525"/>
              <a:ext cx="21640800" cy="19399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rPr>
                <a:t>REFRENCES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11" id="11"/>
          <p:cNvSpPr txBox="true"/>
          <p:nvPr/>
        </p:nvSpPr>
        <p:spPr>
          <a:xfrm rot="0">
            <a:off x="1312437" y="3057208"/>
            <a:ext cx="15946863" cy="5720453"/>
          </a:xfrm>
          <a:prstGeom prst="rect">
            <a:avLst/>
          </a:prstGeom>
        </p:spPr>
        <p:txBody>
          <a:bodyPr anchor="t" rtlCol="false" tIns="0" lIns="0" bIns="0" rIns="0">
            <a:spAutoFit/>
          </a:bodyPr>
          <a:lstStyle/>
          <a:p>
            <a:pPr algn="just" marL="635716" indent="-317858" lvl="1">
              <a:lnSpc>
                <a:spcPts val="3533"/>
              </a:lnSpc>
              <a:buFont typeface="Arial"/>
              <a:buChar char="•"/>
            </a:pPr>
            <a:r>
              <a:rPr lang="en-US" sz="2944">
                <a:solidFill>
                  <a:srgbClr val="000000"/>
                </a:solidFill>
                <a:latin typeface="Canva Sans Medium"/>
              </a:rPr>
              <a:t>H. M. S. Ali, A. Rahman, F. M. M. Awal, "Chatbot for Mental Health Support Using NLP," 2021 IEEE Conference on Big Data and Analytics (ICBDA), 2021, pp. 123-128. </a:t>
            </a:r>
          </a:p>
          <a:p>
            <a:pPr algn="just">
              <a:lnSpc>
                <a:spcPts val="3533"/>
              </a:lnSpc>
            </a:pPr>
          </a:p>
          <a:p>
            <a:pPr algn="just" marL="635716" indent="-317858" lvl="1">
              <a:lnSpc>
                <a:spcPts val="3533"/>
              </a:lnSpc>
              <a:buFont typeface="Arial"/>
              <a:buChar char="•"/>
            </a:pPr>
            <a:r>
              <a:rPr lang="en-US" sz="2944">
                <a:solidFill>
                  <a:srgbClr val="000000"/>
                </a:solidFill>
                <a:latin typeface="Canva Sans Medium"/>
              </a:rPr>
              <a:t> J. M. Anderson, L. M. Martin, R. A. Smith, "Advancements in Conversational AI: Building Mental Health Chatbot with NLP," 2020 IEEE International Conference on Artificial Intelligence (ICAI), 2020, pp. 189-194.</a:t>
            </a:r>
          </a:p>
          <a:p>
            <a:pPr algn="just" marL="635716" indent="-317858" lvl="1">
              <a:lnSpc>
                <a:spcPts val="3533"/>
              </a:lnSpc>
              <a:buFont typeface="Arial"/>
              <a:buChar char="•"/>
            </a:pPr>
            <a:r>
              <a:rPr lang="en-US" sz="2944">
                <a:solidFill>
                  <a:srgbClr val="000000"/>
                </a:solidFill>
                <a:latin typeface="Canva Sans Medium"/>
              </a:rPr>
              <a:t>P. K. Gupta, S. L. Shah, "A Chatbot to Promote Students' Mental Health through Emotion Recognition," 2019 IEEE Xplore Conference on Education and Research (ICER), 2019, pp. 56-60.</a:t>
            </a:r>
          </a:p>
          <a:p>
            <a:pPr algn="just" marL="635716" indent="-317858" lvl="1">
              <a:lnSpc>
                <a:spcPts val="3533"/>
              </a:lnSpc>
              <a:buFont typeface="Arial"/>
              <a:buChar char="•"/>
            </a:pPr>
            <a:r>
              <a:rPr lang="en-US" sz="2944">
                <a:solidFill>
                  <a:srgbClr val="000000"/>
                </a:solidFill>
                <a:latin typeface="Canva Sans Medium"/>
              </a:rPr>
              <a:t>S. Das, K. M. Sharma, A. J. Patel, "CareBot: A Mental Health ChatBot," 2022 IEEE International Conference on Computer Applications (ICCA), 2022, pp. 110-115.</a:t>
            </a:r>
          </a:p>
          <a:p>
            <a:pPr algn="just" marL="635716" indent="-317858" lvl="1">
              <a:lnSpc>
                <a:spcPts val="3533"/>
              </a:lnSpc>
              <a:buFont typeface="Arial"/>
              <a:buChar char="•"/>
            </a:pPr>
            <a:r>
              <a:rPr lang="en-US" sz="2944">
                <a:solidFill>
                  <a:srgbClr val="000000"/>
                </a:solidFill>
                <a:latin typeface="Canva Sans Medium"/>
              </a:rPr>
              <a:t>R. N. Dutta, S. K. Tiwari, "Health Care Chatbot using Natural Language Processing," 2021 IEEE Xplore Conference on Health Informatics (ICHI), 2021, pp. 201-207.</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DCC8"/>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3761309"/>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Hagrid Text"/>
              </a:rPr>
              <a:t>Agenda</a:t>
            </a:r>
          </a:p>
        </p:txBody>
      </p:sp>
      <p:sp>
        <p:nvSpPr>
          <p:cNvPr name="TextBox 7" id="7"/>
          <p:cNvSpPr txBox="true"/>
          <p:nvPr/>
        </p:nvSpPr>
        <p:spPr>
          <a:xfrm rot="0">
            <a:off x="10100540" y="775942"/>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Abstract</a:t>
            </a:r>
          </a:p>
        </p:txBody>
      </p:sp>
      <p:sp>
        <p:nvSpPr>
          <p:cNvPr name="TextBox 8" id="8"/>
          <p:cNvSpPr txBox="true"/>
          <p:nvPr/>
        </p:nvSpPr>
        <p:spPr>
          <a:xfrm rot="0">
            <a:off x="10100540" y="1490173"/>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Objectives</a:t>
            </a:r>
          </a:p>
        </p:txBody>
      </p:sp>
      <p:sp>
        <p:nvSpPr>
          <p:cNvPr name="TextBox 9" id="9"/>
          <p:cNvSpPr txBox="true"/>
          <p:nvPr/>
        </p:nvSpPr>
        <p:spPr>
          <a:xfrm rot="0">
            <a:off x="10100540" y="2204404"/>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Introduction</a:t>
            </a:r>
          </a:p>
        </p:txBody>
      </p:sp>
      <p:sp>
        <p:nvSpPr>
          <p:cNvPr name="TextBox 10" id="10"/>
          <p:cNvSpPr txBox="true"/>
          <p:nvPr/>
        </p:nvSpPr>
        <p:spPr>
          <a:xfrm rot="0">
            <a:off x="10100540" y="2918635"/>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Existing System</a:t>
            </a:r>
          </a:p>
        </p:txBody>
      </p:sp>
      <p:sp>
        <p:nvSpPr>
          <p:cNvPr name="TextBox 11" id="11"/>
          <p:cNvSpPr txBox="true"/>
          <p:nvPr/>
        </p:nvSpPr>
        <p:spPr>
          <a:xfrm rot="0">
            <a:off x="10100540" y="3632866"/>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Proposed System</a:t>
            </a:r>
          </a:p>
        </p:txBody>
      </p:sp>
      <p:sp>
        <p:nvSpPr>
          <p:cNvPr name="TextBox 12" id="12"/>
          <p:cNvSpPr txBox="true"/>
          <p:nvPr/>
        </p:nvSpPr>
        <p:spPr>
          <a:xfrm rot="0">
            <a:off x="10100540" y="4347097"/>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System Architecture</a:t>
            </a:r>
          </a:p>
        </p:txBody>
      </p:sp>
      <p:sp>
        <p:nvSpPr>
          <p:cNvPr name="TextBox 13" id="13"/>
          <p:cNvSpPr txBox="true"/>
          <p:nvPr/>
        </p:nvSpPr>
        <p:spPr>
          <a:xfrm rot="0">
            <a:off x="10100540" y="5061328"/>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Technology</a:t>
            </a:r>
          </a:p>
        </p:txBody>
      </p:sp>
      <p:sp>
        <p:nvSpPr>
          <p:cNvPr name="TextBox 14" id="14"/>
          <p:cNvSpPr txBox="true"/>
          <p:nvPr/>
        </p:nvSpPr>
        <p:spPr>
          <a:xfrm rot="0">
            <a:off x="10100540" y="5775559"/>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Modules</a:t>
            </a:r>
          </a:p>
        </p:txBody>
      </p:sp>
      <p:sp>
        <p:nvSpPr>
          <p:cNvPr name="TextBox 15" id="15"/>
          <p:cNvSpPr txBox="true"/>
          <p:nvPr/>
        </p:nvSpPr>
        <p:spPr>
          <a:xfrm rot="0">
            <a:off x="10100540" y="6489789"/>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Output Screenshots</a:t>
            </a:r>
          </a:p>
        </p:txBody>
      </p:sp>
      <p:sp>
        <p:nvSpPr>
          <p:cNvPr name="TextBox 16" id="16"/>
          <p:cNvSpPr txBox="true"/>
          <p:nvPr/>
        </p:nvSpPr>
        <p:spPr>
          <a:xfrm rot="0">
            <a:off x="10100540" y="7918251"/>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References</a:t>
            </a:r>
          </a:p>
        </p:txBody>
      </p:sp>
      <p:sp>
        <p:nvSpPr>
          <p:cNvPr name="TextBox 17" id="17"/>
          <p:cNvSpPr txBox="true"/>
          <p:nvPr/>
        </p:nvSpPr>
        <p:spPr>
          <a:xfrm rot="0">
            <a:off x="10100540" y="7204020"/>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rPr>
              <a:t>Conclusion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aphicFrame>
        <p:nvGraphicFramePr>
          <p:cNvPr name="Table 6" id="6"/>
          <p:cNvGraphicFramePr>
            <a:graphicFrameLocks noGrp="true"/>
          </p:cNvGraphicFramePr>
          <p:nvPr/>
        </p:nvGraphicFramePr>
        <p:xfrm>
          <a:off x="137823" y="3036424"/>
          <a:ext cx="16414296" cy="5832699"/>
        </p:xfrm>
        <a:graphic>
          <a:graphicData uri="http://schemas.openxmlformats.org/drawingml/2006/table">
            <a:tbl>
              <a:tblPr/>
              <a:tblGrid>
                <a:gridCol w="16414296"/>
              </a:tblGrid>
              <a:tr h="5832699">
                <a:tc>
                  <a:txBody>
                    <a:bodyPr anchor="t" rtlCol="false"/>
                    <a:lstStyle/>
                    <a:p>
                      <a:pPr algn="ctr">
                        <a:lnSpc>
                          <a:spcPts val="3919"/>
                        </a:lnSpc>
                        <a:defRPr/>
                      </a:pP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A181"/>
                    </a:solidFill>
                  </a:tcPr>
                </a:tc>
              </a:tr>
            </a:tbl>
          </a:graphicData>
        </a:graphic>
      </p:graphicFrame>
      <p:sp>
        <p:nvSpPr>
          <p:cNvPr name="TextBox 7" id="7"/>
          <p:cNvSpPr txBox="true"/>
          <p:nvPr/>
        </p:nvSpPr>
        <p:spPr>
          <a:xfrm rot="0">
            <a:off x="1028700" y="596624"/>
            <a:ext cx="5154641" cy="1075013"/>
          </a:xfrm>
          <a:prstGeom prst="rect">
            <a:avLst/>
          </a:prstGeom>
        </p:spPr>
        <p:txBody>
          <a:bodyPr anchor="t" rtlCol="false" tIns="0" lIns="0" bIns="0" rIns="0">
            <a:spAutoFit/>
          </a:bodyPr>
          <a:lstStyle/>
          <a:p>
            <a:pPr algn="ctr">
              <a:lnSpc>
                <a:spcPts val="8553"/>
              </a:lnSpc>
              <a:spcBef>
                <a:spcPct val="0"/>
              </a:spcBef>
            </a:pPr>
            <a:r>
              <a:rPr lang="en-US" sz="7128">
                <a:solidFill>
                  <a:srgbClr val="000000"/>
                </a:solidFill>
                <a:latin typeface="Canva Sans Medium"/>
              </a:rPr>
              <a:t>ABSTRACT </a:t>
            </a:r>
            <a:r>
              <a:rPr lang="en-US" sz="7128">
                <a:solidFill>
                  <a:srgbClr val="000000"/>
                </a:solidFill>
                <a:latin typeface="Canva Sans Medium"/>
              </a:rPr>
              <a:t> </a:t>
            </a:r>
          </a:p>
        </p:txBody>
      </p:sp>
      <p:sp>
        <p:nvSpPr>
          <p:cNvPr name="TextBox 8" id="8"/>
          <p:cNvSpPr txBox="true"/>
          <p:nvPr/>
        </p:nvSpPr>
        <p:spPr>
          <a:xfrm rot="0">
            <a:off x="1137255" y="3483758"/>
            <a:ext cx="14024652" cy="4938029"/>
          </a:xfrm>
          <a:prstGeom prst="rect">
            <a:avLst/>
          </a:prstGeom>
        </p:spPr>
        <p:txBody>
          <a:bodyPr anchor="t" rtlCol="false" tIns="0" lIns="0" bIns="0" rIns="0">
            <a:spAutoFit/>
          </a:bodyPr>
          <a:lstStyle/>
          <a:p>
            <a:pPr algn="just">
              <a:lnSpc>
                <a:spcPts val="3325"/>
              </a:lnSpc>
            </a:pPr>
            <a:r>
              <a:rPr lang="en-US" sz="2771">
                <a:solidFill>
                  <a:srgbClr val="000000"/>
                </a:solidFill>
                <a:latin typeface="Canva Sans Medium"/>
              </a:rPr>
              <a:t> </a:t>
            </a:r>
            <a:r>
              <a:rPr lang="en-US" sz="2771">
                <a:solidFill>
                  <a:srgbClr val="000000"/>
                </a:solidFill>
                <a:latin typeface="Canva Sans Medium"/>
              </a:rPr>
              <a:t>Mental health is a major concern in today's environment.</a:t>
            </a:r>
          </a:p>
          <a:p>
            <a:pPr algn="just">
              <a:lnSpc>
                <a:spcPts val="3325"/>
              </a:lnSpc>
            </a:pPr>
            <a:r>
              <a:rPr lang="en-US" sz="2771">
                <a:solidFill>
                  <a:srgbClr val="000000"/>
                </a:solidFill>
                <a:latin typeface="Canva Sans Medium"/>
              </a:rPr>
              <a:t> With the world becoming more and more competitive every day, the number of people suffering from stress and other mental health issues is exponentially increasing.</a:t>
            </a:r>
          </a:p>
          <a:p>
            <a:pPr algn="just">
              <a:lnSpc>
                <a:spcPts val="3325"/>
              </a:lnSpc>
            </a:pPr>
          </a:p>
          <a:p>
            <a:pPr algn="just" marL="598329" indent="-299164" lvl="1">
              <a:lnSpc>
                <a:spcPts val="3325"/>
              </a:lnSpc>
              <a:buFont typeface="Arial"/>
              <a:buChar char="•"/>
            </a:pPr>
            <a:r>
              <a:rPr lang="en-US" sz="2771">
                <a:solidFill>
                  <a:srgbClr val="000000"/>
                </a:solidFill>
                <a:latin typeface="Canva Sans Medium"/>
              </a:rPr>
              <a:t>There are various reasons why People get stressed.Like students get stressed for high expectations in academic performance, peer pressure, financial problems etc.</a:t>
            </a:r>
          </a:p>
          <a:p>
            <a:pPr algn="just" marL="598329" indent="-299164" lvl="1">
              <a:lnSpc>
                <a:spcPts val="3325"/>
              </a:lnSpc>
              <a:buFont typeface="Arial"/>
              <a:buChar char="•"/>
            </a:pPr>
            <a:r>
              <a:rPr lang="en-US" sz="2771">
                <a:solidFill>
                  <a:srgbClr val="000000"/>
                </a:solidFill>
                <a:latin typeface="Canva Sans Medium"/>
              </a:rPr>
              <a:t>So,there are many chatbots available that do the work related to particular things like Chatgpt for content creation and blackbox ai for solving complex coding problems etc.</a:t>
            </a:r>
          </a:p>
          <a:p>
            <a:pPr algn="just" marL="598329" indent="-299164" lvl="1">
              <a:lnSpc>
                <a:spcPts val="3325"/>
              </a:lnSpc>
              <a:buFont typeface="Arial"/>
              <a:buChar char="•"/>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A181"/>
            </a:solidFill>
            <a:prstDash val="solid"/>
            <a:headEnd type="none" len="sm" w="sm"/>
            <a:tailEnd type="none" len="sm" w="sm"/>
          </a:ln>
        </p:spPr>
      </p:sp>
      <p:sp>
        <p:nvSpPr>
          <p:cNvPr name="TextBox 3" id="3"/>
          <p:cNvSpPr txBox="true"/>
          <p:nvPr/>
        </p:nvSpPr>
        <p:spPr>
          <a:xfrm rot="0">
            <a:off x="2047194" y="5916733"/>
            <a:ext cx="3364925" cy="108585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Usability and Accessibility</a:t>
            </a:r>
          </a:p>
        </p:txBody>
      </p:sp>
      <p:sp>
        <p:nvSpPr>
          <p:cNvPr name="TextBox 4" id="4"/>
          <p:cNvSpPr txBox="true"/>
          <p:nvPr/>
        </p:nvSpPr>
        <p:spPr>
          <a:xfrm rot="0">
            <a:off x="7221869" y="5781377"/>
            <a:ext cx="3364925" cy="108585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Empathy and Support</a:t>
            </a:r>
          </a:p>
        </p:txBody>
      </p:sp>
      <p:sp>
        <p:nvSpPr>
          <p:cNvPr name="TextBox 5" id="5"/>
          <p:cNvSpPr txBox="true"/>
          <p:nvPr/>
        </p:nvSpPr>
        <p:spPr>
          <a:xfrm rot="0">
            <a:off x="12395923" y="5781377"/>
            <a:ext cx="3364925" cy="1085850"/>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Canva Sans Medium"/>
              </a:rPr>
              <a:t>Flexibility and Adaptability</a:t>
            </a:r>
          </a:p>
        </p:txBody>
      </p:sp>
      <p:sp>
        <p:nvSpPr>
          <p:cNvPr name="TextBox 6" id="6"/>
          <p:cNvSpPr txBox="true"/>
          <p:nvPr/>
        </p:nvSpPr>
        <p:spPr>
          <a:xfrm rot="0">
            <a:off x="749457" y="1131306"/>
            <a:ext cx="7288335" cy="1421096"/>
          </a:xfrm>
          <a:prstGeom prst="rect">
            <a:avLst/>
          </a:prstGeom>
        </p:spPr>
        <p:txBody>
          <a:bodyPr anchor="t" rtlCol="false" tIns="0" lIns="0" bIns="0" rIns="0">
            <a:spAutoFit/>
          </a:bodyPr>
          <a:lstStyle/>
          <a:p>
            <a:pPr algn="l">
              <a:lnSpc>
                <a:spcPts val="11196"/>
              </a:lnSpc>
              <a:spcBef>
                <a:spcPct val="0"/>
              </a:spcBef>
            </a:pPr>
            <a:r>
              <a:rPr lang="en-US" sz="9330" spc="-93">
                <a:solidFill>
                  <a:srgbClr val="000000"/>
                </a:solidFill>
                <a:latin typeface="Hagrid Text"/>
              </a:rPr>
              <a:t>objectives</a:t>
            </a:r>
          </a:p>
        </p:txBody>
      </p:sp>
      <p:grpSp>
        <p:nvGrpSpPr>
          <p:cNvPr name="Group 7" id="7"/>
          <p:cNvGrpSpPr/>
          <p:nvPr/>
        </p:nvGrpSpPr>
        <p:grpSpPr>
          <a:xfrm rot="0">
            <a:off x="3349453" y="8207877"/>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8037792" y="8198352"/>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2863735" y="8207877"/>
            <a:ext cx="380203" cy="32925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6799111" y="2687862"/>
            <a:ext cx="2977778" cy="2578770"/>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5" id="15"/>
          <p:cNvGrpSpPr/>
          <p:nvPr/>
        </p:nvGrpSpPr>
        <p:grpSpPr>
          <a:xfrm rot="0">
            <a:off x="13660090" y="-135282"/>
            <a:ext cx="4201515" cy="3638531"/>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7" id="17"/>
          <p:cNvGrpSpPr/>
          <p:nvPr/>
        </p:nvGrpSpPr>
        <p:grpSpPr>
          <a:xfrm rot="0">
            <a:off x="13243939" y="-956153"/>
            <a:ext cx="2481390" cy="2148895"/>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sp>
        <p:nvSpPr>
          <p:cNvPr name="Freeform 19" id="19"/>
          <p:cNvSpPr/>
          <p:nvPr/>
        </p:nvSpPr>
        <p:spPr>
          <a:xfrm flipH="false" flipV="false" rot="0">
            <a:off x="14855214" y="1620759"/>
            <a:ext cx="1740229" cy="1863288"/>
          </a:xfrm>
          <a:custGeom>
            <a:avLst/>
            <a:gdLst/>
            <a:ahLst/>
            <a:cxnLst/>
            <a:rect r="r" b="b" t="t" l="l"/>
            <a:pathLst>
              <a:path h="1863288" w="1740229">
                <a:moveTo>
                  <a:pt x="0" y="0"/>
                </a:moveTo>
                <a:lnTo>
                  <a:pt x="1740228" y="0"/>
                </a:lnTo>
                <a:lnTo>
                  <a:pt x="1740228" y="1863287"/>
                </a:lnTo>
                <a:lnTo>
                  <a:pt x="0" y="1863287"/>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A181"/>
            </a:solidFill>
            <a:ln w="12700">
              <a:solidFill>
                <a:srgbClr val="000000"/>
              </a:solidFill>
            </a:ln>
          </p:spPr>
        </p:sp>
      </p:grpSp>
      <p:sp>
        <p:nvSpPr>
          <p:cNvPr name="TextBox 8" id="8"/>
          <p:cNvSpPr txBox="true"/>
          <p:nvPr/>
        </p:nvSpPr>
        <p:spPr>
          <a:xfrm rot="0">
            <a:off x="232139" y="1626944"/>
            <a:ext cx="10319847" cy="7539487"/>
          </a:xfrm>
          <a:prstGeom prst="rect">
            <a:avLst/>
          </a:prstGeom>
        </p:spPr>
        <p:txBody>
          <a:bodyPr anchor="t" rtlCol="false" tIns="0" lIns="0" bIns="0" rIns="0">
            <a:spAutoFit/>
          </a:bodyPr>
          <a:lstStyle/>
          <a:p>
            <a:pPr algn="l">
              <a:lnSpc>
                <a:spcPts val="3387"/>
              </a:lnSpc>
            </a:pPr>
          </a:p>
          <a:p>
            <a:pPr algn="l" marL="585127" indent="-292564" lvl="1">
              <a:lnSpc>
                <a:spcPts val="3794"/>
              </a:lnSpc>
              <a:buFont typeface="Arial"/>
              <a:buChar char="•"/>
            </a:pPr>
            <a:r>
              <a:rPr lang="en-US" sz="2710">
                <a:solidFill>
                  <a:srgbClr val="000000"/>
                </a:solidFill>
                <a:latin typeface="Canva Sans"/>
              </a:rPr>
              <a:t>Mental health issues are a growing concern worldwide, affecting millions of individuals across various demographics. </a:t>
            </a:r>
          </a:p>
          <a:p>
            <a:pPr algn="l">
              <a:lnSpc>
                <a:spcPts val="3794"/>
              </a:lnSpc>
            </a:pPr>
          </a:p>
          <a:p>
            <a:pPr algn="l" marL="585127" indent="-292564" lvl="1">
              <a:lnSpc>
                <a:spcPts val="3794"/>
              </a:lnSpc>
              <a:buFont typeface="Arial"/>
              <a:buChar char="•"/>
            </a:pPr>
            <a:r>
              <a:rPr lang="en-US" sz="2710">
                <a:solidFill>
                  <a:srgbClr val="000000"/>
                </a:solidFill>
                <a:latin typeface="Canva Sans"/>
              </a:rPr>
              <a:t>Access to mental health care is often hindered by factors such as stigma, lack of availability, high costs, and geographical barriers. These challenges highlight the need for innovative solutions to provide timely and effective support.</a:t>
            </a:r>
          </a:p>
          <a:p>
            <a:pPr algn="l">
              <a:lnSpc>
                <a:spcPts val="3794"/>
              </a:lnSpc>
            </a:pPr>
          </a:p>
          <a:p>
            <a:pPr algn="l" marL="591426" indent="-295713" lvl="1">
              <a:lnSpc>
                <a:spcPts val="3835"/>
              </a:lnSpc>
              <a:buFont typeface="Arial"/>
              <a:buChar char="•"/>
            </a:pPr>
            <a:r>
              <a:rPr lang="en-US" sz="2739">
                <a:solidFill>
                  <a:srgbClr val="000000"/>
                </a:solidFill>
                <a:latin typeface="Canva Sans"/>
              </a:rPr>
              <a:t>There is a significant gap in accessible, immediate, and non-judgmental mental health support for individuals experiencing stress, anxiety, depression, and other mental health challenges. </a:t>
            </a:r>
          </a:p>
          <a:p>
            <a:pPr algn="l">
              <a:lnSpc>
                <a:spcPts val="3387"/>
              </a:lnSpc>
            </a:pPr>
          </a:p>
        </p:txBody>
      </p:sp>
      <p:sp>
        <p:nvSpPr>
          <p:cNvPr name="TextBox 9" id="9"/>
          <p:cNvSpPr txBox="true"/>
          <p:nvPr/>
        </p:nvSpPr>
        <p:spPr>
          <a:xfrm rot="0">
            <a:off x="10551986" y="3072587"/>
            <a:ext cx="7199568" cy="3022126"/>
          </a:xfrm>
          <a:prstGeom prst="rect">
            <a:avLst/>
          </a:prstGeom>
        </p:spPr>
        <p:txBody>
          <a:bodyPr anchor="t" rtlCol="false" tIns="0" lIns="0" bIns="0" rIns="0">
            <a:spAutoFit/>
          </a:bodyPr>
          <a:lstStyle/>
          <a:p>
            <a:pPr algn="ctr">
              <a:lnSpc>
                <a:spcPts val="12182"/>
              </a:lnSpc>
            </a:pPr>
            <a:r>
              <a:rPr lang="en-US" sz="8702">
                <a:solidFill>
                  <a:srgbClr val="FFDCC8"/>
                </a:solidFill>
                <a:latin typeface="Canva Sans Bold"/>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06681" y="461691"/>
            <a:ext cx="9588010" cy="1285875"/>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Hagrid Text"/>
              </a:rPr>
              <a:t>Existing System</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sp>
        <p:nvSpPr>
          <p:cNvPr name="TextBox 11" id="11"/>
          <p:cNvSpPr txBox="true"/>
          <p:nvPr/>
        </p:nvSpPr>
        <p:spPr>
          <a:xfrm rot="0">
            <a:off x="6541445" y="3463611"/>
            <a:ext cx="9810394" cy="2641546"/>
          </a:xfrm>
          <a:prstGeom prst="rect">
            <a:avLst/>
          </a:prstGeom>
        </p:spPr>
        <p:txBody>
          <a:bodyPr anchor="t" rtlCol="false" tIns="0" lIns="0" bIns="0" rIns="0">
            <a:spAutoFit/>
          </a:bodyPr>
          <a:lstStyle/>
          <a:p>
            <a:pPr algn="l" marL="630264" indent="-315132" lvl="1">
              <a:lnSpc>
                <a:spcPts val="3503"/>
              </a:lnSpc>
              <a:buFont typeface="Arial"/>
              <a:buChar char="•"/>
            </a:pPr>
            <a:r>
              <a:rPr lang="en-US" sz="2919">
                <a:solidFill>
                  <a:srgbClr val="000000"/>
                </a:solidFill>
                <a:latin typeface="Canva Sans Medium"/>
              </a:rPr>
              <a:t>Traditional Therapist Method/In-person Therapy</a:t>
            </a:r>
          </a:p>
          <a:p>
            <a:pPr algn="l" marL="630264" indent="-315132" lvl="1">
              <a:lnSpc>
                <a:spcPts val="3503"/>
              </a:lnSpc>
              <a:buFont typeface="Arial"/>
              <a:buChar char="•"/>
            </a:pPr>
            <a:r>
              <a:rPr lang="en-US" sz="2919">
                <a:solidFill>
                  <a:srgbClr val="000000"/>
                </a:solidFill>
                <a:latin typeface="Canva Sans Medium"/>
              </a:rPr>
              <a:t>Teletherapy or online therapy platform</a:t>
            </a:r>
          </a:p>
          <a:p>
            <a:pPr algn="l" marL="630264" indent="-315132" lvl="1">
              <a:lnSpc>
                <a:spcPts val="3503"/>
              </a:lnSpc>
              <a:buFont typeface="Arial"/>
              <a:buChar char="•"/>
            </a:pPr>
            <a:r>
              <a:rPr lang="en-US" sz="2919">
                <a:solidFill>
                  <a:srgbClr val="000000"/>
                </a:solidFill>
                <a:latin typeface="Canva Sans Medium"/>
              </a:rPr>
              <a:t>Crisis Intervention Services</a:t>
            </a:r>
          </a:p>
          <a:p>
            <a:pPr algn="l" marL="630264" indent="-315132" lvl="1">
              <a:lnSpc>
                <a:spcPts val="3503"/>
              </a:lnSpc>
              <a:buFont typeface="Arial"/>
              <a:buChar char="•"/>
            </a:pPr>
            <a:r>
              <a:rPr lang="en-US" sz="2919">
                <a:solidFill>
                  <a:srgbClr val="000000"/>
                </a:solidFill>
                <a:latin typeface="Canva Sans Medium"/>
              </a:rPr>
              <a:t>Group and Peer Counseling</a:t>
            </a:r>
          </a:p>
          <a:p>
            <a:pPr algn="l" marL="630264" indent="-315132" lvl="1">
              <a:lnSpc>
                <a:spcPts val="3503"/>
              </a:lnSpc>
              <a:buFont typeface="Arial"/>
              <a:buChar char="•"/>
            </a:pPr>
            <a:r>
              <a:rPr lang="en-US" sz="2919">
                <a:solidFill>
                  <a:srgbClr val="000000"/>
                </a:solidFill>
                <a:latin typeface="Canva Sans Medium"/>
              </a:rPr>
              <a:t>Employee Assistance Program</a:t>
            </a:r>
          </a:p>
          <a:p>
            <a:pPr algn="l" marL="630264" indent="-315132" lvl="1">
              <a:lnSpc>
                <a:spcPts val="3503"/>
              </a:lnSpc>
              <a:buFont typeface="Arial"/>
              <a:buChar char="•"/>
            </a:pPr>
            <a:r>
              <a:rPr lang="en-US" sz="2919">
                <a:solidFill>
                  <a:srgbClr val="000000"/>
                </a:solidFill>
                <a:latin typeface="Canva Sans Medium"/>
              </a:rPr>
              <a:t>Existing Chatots</a:t>
            </a:r>
          </a:p>
        </p:txBody>
      </p:sp>
      <p:sp>
        <p:nvSpPr>
          <p:cNvPr name="TextBox 12" id="12"/>
          <p:cNvSpPr txBox="true"/>
          <p:nvPr/>
        </p:nvSpPr>
        <p:spPr>
          <a:xfrm rot="0">
            <a:off x="8423087" y="6247446"/>
            <a:ext cx="3023555" cy="1628775"/>
          </a:xfrm>
          <a:prstGeom prst="rect">
            <a:avLst/>
          </a:prstGeom>
        </p:spPr>
        <p:txBody>
          <a:bodyPr anchor="t" rtlCol="false" tIns="0" lIns="0" bIns="0" rIns="0">
            <a:spAutoFit/>
          </a:bodyPr>
          <a:lstStyle/>
          <a:p>
            <a:pPr algn="l" marL="777240" indent="-388620" lvl="1">
              <a:lnSpc>
                <a:spcPts val="4320"/>
              </a:lnSpc>
              <a:buFont typeface="Arial"/>
              <a:buChar char="•"/>
            </a:pPr>
            <a:r>
              <a:rPr lang="en-US" sz="3600">
                <a:solidFill>
                  <a:srgbClr val="000000"/>
                </a:solidFill>
                <a:latin typeface="Canva Sans Medium"/>
              </a:rPr>
              <a:t>woebot</a:t>
            </a:r>
          </a:p>
          <a:p>
            <a:pPr algn="l" marL="777240" indent="-388620" lvl="1">
              <a:lnSpc>
                <a:spcPts val="4320"/>
              </a:lnSpc>
              <a:buFont typeface="Arial"/>
              <a:buChar char="•"/>
            </a:pPr>
            <a:r>
              <a:rPr lang="en-US" sz="3600">
                <a:solidFill>
                  <a:srgbClr val="000000"/>
                </a:solidFill>
                <a:latin typeface="Canva Sans Medium"/>
              </a:rPr>
              <a:t>Youper</a:t>
            </a:r>
          </a:p>
          <a:p>
            <a:pPr algn="l" marL="777240" indent="-388620" lvl="1">
              <a:lnSpc>
                <a:spcPts val="4320"/>
              </a:lnSpc>
              <a:buFont typeface="Arial"/>
              <a:buChar char="•"/>
            </a:pPr>
            <a:r>
              <a:rPr lang="en-US" sz="3600">
                <a:solidFill>
                  <a:srgbClr val="000000"/>
                </a:solidFill>
                <a:latin typeface="Canva Sans Medium"/>
              </a:rPr>
              <a:t>Wysa</a:t>
            </a:r>
          </a:p>
        </p:txBody>
      </p:sp>
      <p:pic>
        <p:nvPicPr>
          <p:cNvPr name="Picture 13" id="13"/>
          <p:cNvPicPr>
            <a:picLocks noChangeAspect="true"/>
          </p:cNvPicPr>
          <p:nvPr/>
        </p:nvPicPr>
        <p:blipFill>
          <a:blip r:embed="rId2"/>
          <a:srcRect l="0" t="0" r="0" b="0"/>
          <a:stretch>
            <a:fillRect/>
          </a:stretch>
        </p:blipFill>
        <p:spPr>
          <a:xfrm flipH="false" flipV="false" rot="0">
            <a:off x="14101429" y="6177831"/>
            <a:ext cx="3566639" cy="389796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5649526" y="340283"/>
            <a:ext cx="5276948" cy="456986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4" id="4"/>
          <p:cNvGrpSpPr/>
          <p:nvPr/>
        </p:nvGrpSpPr>
        <p:grpSpPr>
          <a:xfrm rot="-10800000">
            <a:off x="14955437" y="9045578"/>
            <a:ext cx="3801687" cy="3292279"/>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TextBox 6" id="6"/>
          <p:cNvSpPr txBox="true"/>
          <p:nvPr/>
        </p:nvSpPr>
        <p:spPr>
          <a:xfrm rot="0">
            <a:off x="1510993" y="3090594"/>
            <a:ext cx="12956393" cy="5534555"/>
          </a:xfrm>
          <a:prstGeom prst="rect">
            <a:avLst/>
          </a:prstGeom>
        </p:spPr>
        <p:txBody>
          <a:bodyPr anchor="t" rtlCol="false" tIns="0" lIns="0" bIns="0" rIns="0">
            <a:spAutoFit/>
          </a:bodyPr>
          <a:lstStyle/>
          <a:p>
            <a:pPr algn="l">
              <a:lnSpc>
                <a:spcPts val="4932"/>
              </a:lnSpc>
            </a:pPr>
          </a:p>
          <a:p>
            <a:pPr algn="l">
              <a:lnSpc>
                <a:spcPts val="4932"/>
              </a:lnSpc>
            </a:pPr>
          </a:p>
          <a:p>
            <a:pPr algn="l" marL="760670" indent="-380335" lvl="1">
              <a:lnSpc>
                <a:spcPts val="4932"/>
              </a:lnSpc>
              <a:buFont typeface="Arial"/>
              <a:buChar char="•"/>
            </a:pPr>
            <a:r>
              <a:rPr lang="en-US" sz="3523">
                <a:solidFill>
                  <a:srgbClr val="000000"/>
                </a:solidFill>
                <a:latin typeface="Canva Sans"/>
              </a:rPr>
              <a:t>Our AI Mental health Chatbot Therapisia is developed using Gemini Pro. </a:t>
            </a:r>
          </a:p>
          <a:p>
            <a:pPr algn="l" marL="760670" indent="-380335" lvl="1">
              <a:lnSpc>
                <a:spcPts val="4932"/>
              </a:lnSpc>
              <a:buFont typeface="Arial"/>
              <a:buChar char="•"/>
            </a:pPr>
            <a:r>
              <a:rPr lang="en-US" sz="3523">
                <a:solidFill>
                  <a:srgbClr val="000000"/>
                </a:solidFill>
                <a:latin typeface="Canva Sans"/>
              </a:rPr>
              <a:t>Our chat interacts with user and offers advice and suggestions for their queries.</a:t>
            </a:r>
          </a:p>
          <a:p>
            <a:pPr algn="l" marL="760670" indent="-380335" lvl="1">
              <a:lnSpc>
                <a:spcPts val="4932"/>
              </a:lnSpc>
              <a:buFont typeface="Arial"/>
              <a:buChar char="•"/>
            </a:pPr>
            <a:r>
              <a:rPr lang="en-US" sz="3523">
                <a:solidFill>
                  <a:srgbClr val="000000"/>
                </a:solidFill>
                <a:latin typeface="Canva Sans"/>
              </a:rPr>
              <a:t>It is available 24/7 so the user can use it anytime.</a:t>
            </a:r>
          </a:p>
          <a:p>
            <a:pPr algn="l" marL="760670" indent="-380335" lvl="1">
              <a:lnSpc>
                <a:spcPts val="4932"/>
              </a:lnSpc>
              <a:buFont typeface="Arial"/>
              <a:buChar char="•"/>
            </a:pPr>
            <a:r>
              <a:rPr lang="en-US" sz="3523">
                <a:solidFill>
                  <a:srgbClr val="000000"/>
                </a:solidFill>
                <a:latin typeface="Canva Sans"/>
              </a:rPr>
              <a:t>Free cost for all users</a:t>
            </a:r>
          </a:p>
          <a:p>
            <a:pPr algn="l" marL="760670" indent="-380335" lvl="1">
              <a:lnSpc>
                <a:spcPts val="4932"/>
              </a:lnSpc>
              <a:buFont typeface="Arial"/>
              <a:buChar char="•"/>
            </a:pPr>
            <a:r>
              <a:rPr lang="en-US" sz="3523">
                <a:solidFill>
                  <a:srgbClr val="000000"/>
                </a:solidFill>
                <a:latin typeface="Canva Sans"/>
              </a:rPr>
              <a:t>User-Friendly access</a:t>
            </a:r>
          </a:p>
        </p:txBody>
      </p:sp>
      <p:sp>
        <p:nvSpPr>
          <p:cNvPr name="TextBox 7" id="7"/>
          <p:cNvSpPr txBox="true"/>
          <p:nvPr/>
        </p:nvSpPr>
        <p:spPr>
          <a:xfrm rot="0">
            <a:off x="4359822" y="2045480"/>
            <a:ext cx="10107564" cy="1159468"/>
          </a:xfrm>
          <a:prstGeom prst="rect">
            <a:avLst/>
          </a:prstGeom>
        </p:spPr>
        <p:txBody>
          <a:bodyPr anchor="t" rtlCol="false" tIns="0" lIns="0" bIns="0" rIns="0">
            <a:spAutoFit/>
          </a:bodyPr>
          <a:lstStyle/>
          <a:p>
            <a:pPr algn="l" marL="0" indent="0" lvl="0">
              <a:lnSpc>
                <a:spcPts val="9197"/>
              </a:lnSpc>
              <a:spcBef>
                <a:spcPct val="0"/>
              </a:spcBef>
            </a:pPr>
            <a:r>
              <a:rPr lang="en-US" sz="7664" spc="-76">
                <a:solidFill>
                  <a:srgbClr val="000000"/>
                </a:solidFill>
                <a:latin typeface="Hagrid Text"/>
              </a:rPr>
              <a:t>Proposed System</a:t>
            </a:r>
          </a:p>
        </p:txBody>
      </p:sp>
      <p:sp>
        <p:nvSpPr>
          <p:cNvPr name="Freeform 8" id="8"/>
          <p:cNvSpPr/>
          <p:nvPr/>
        </p:nvSpPr>
        <p:spPr>
          <a:xfrm flipH="false" flipV="false" rot="0">
            <a:off x="-262408" y="340283"/>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2"/>
            <a:stretch>
              <a:fillRect l="0" t="0" r="0" b="0"/>
            </a:stretch>
          </a:blipFill>
        </p:spPr>
      </p:sp>
      <p:sp>
        <p:nvSpPr>
          <p:cNvPr name="Freeform 9" id="9"/>
          <p:cNvSpPr/>
          <p:nvPr/>
        </p:nvSpPr>
        <p:spPr>
          <a:xfrm flipH="false" flipV="false" rot="0">
            <a:off x="16856281" y="681117"/>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3"/>
            <a:stretch>
              <a:fillRect l="0" t="0" r="0" b="0"/>
            </a:stretch>
          </a:blipFill>
        </p:spPr>
      </p:sp>
      <p:sp>
        <p:nvSpPr>
          <p:cNvPr name="Freeform 10" id="10"/>
          <p:cNvSpPr/>
          <p:nvPr/>
        </p:nvSpPr>
        <p:spPr>
          <a:xfrm flipH="false" flipV="false" rot="0">
            <a:off x="15649526" y="6872609"/>
            <a:ext cx="2154120" cy="2172969"/>
          </a:xfrm>
          <a:custGeom>
            <a:avLst/>
            <a:gdLst/>
            <a:ahLst/>
            <a:cxnLst/>
            <a:rect r="r" b="b" t="t" l="l"/>
            <a:pathLst>
              <a:path h="2172969" w="2154120">
                <a:moveTo>
                  <a:pt x="0" y="0"/>
                </a:moveTo>
                <a:lnTo>
                  <a:pt x="2154120" y="0"/>
                </a:lnTo>
                <a:lnTo>
                  <a:pt x="2154120" y="2172969"/>
                </a:lnTo>
                <a:lnTo>
                  <a:pt x="0" y="2172969"/>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CC8"/>
        </a:solidFill>
      </p:bgPr>
    </p:bg>
    <p:spTree>
      <p:nvGrpSpPr>
        <p:cNvPr id="1" name=""/>
        <p:cNvGrpSpPr/>
        <p:nvPr/>
      </p:nvGrpSpPr>
      <p:grpSpPr>
        <a:xfrm>
          <a:off x="0" y="0"/>
          <a:ext cx="0" cy="0"/>
          <a:chOff x="0" y="0"/>
          <a:chExt cx="0" cy="0"/>
        </a:xfrm>
      </p:grpSpPr>
      <p:sp>
        <p:nvSpPr>
          <p:cNvPr name="TextBox 2" id="2"/>
          <p:cNvSpPr txBox="true"/>
          <p:nvPr/>
        </p:nvSpPr>
        <p:spPr>
          <a:xfrm rot="0">
            <a:off x="3449019" y="1019175"/>
            <a:ext cx="13375594" cy="1152525"/>
          </a:xfrm>
          <a:prstGeom prst="rect">
            <a:avLst/>
          </a:prstGeom>
        </p:spPr>
        <p:txBody>
          <a:bodyPr anchor="t" rtlCol="false" tIns="0" lIns="0" bIns="0" rIns="0">
            <a:spAutoFit/>
          </a:bodyPr>
          <a:lstStyle/>
          <a:p>
            <a:pPr algn="l">
              <a:lnSpc>
                <a:spcPts val="9000"/>
              </a:lnSpc>
              <a:spcBef>
                <a:spcPct val="0"/>
              </a:spcBef>
            </a:pPr>
            <a:r>
              <a:rPr lang="en-US" sz="7500" spc="-75">
                <a:solidFill>
                  <a:srgbClr val="000000"/>
                </a:solidFill>
                <a:latin typeface="Hagrid Text"/>
              </a:rPr>
              <a:t>System Architecture</a:t>
            </a:r>
          </a:p>
        </p:txBody>
      </p:sp>
      <p:sp>
        <p:nvSpPr>
          <p:cNvPr name="Freeform 3" id="3"/>
          <p:cNvSpPr/>
          <p:nvPr/>
        </p:nvSpPr>
        <p:spPr>
          <a:xfrm flipH="false" flipV="false" rot="0">
            <a:off x="2494090" y="2397202"/>
            <a:ext cx="12974421" cy="7395537"/>
          </a:xfrm>
          <a:custGeom>
            <a:avLst/>
            <a:gdLst/>
            <a:ahLst/>
            <a:cxnLst/>
            <a:rect r="r" b="b" t="t" l="l"/>
            <a:pathLst>
              <a:path h="7395537" w="12974421">
                <a:moveTo>
                  <a:pt x="0" y="0"/>
                </a:moveTo>
                <a:lnTo>
                  <a:pt x="12974421" y="0"/>
                </a:lnTo>
                <a:lnTo>
                  <a:pt x="12974421" y="7395537"/>
                </a:lnTo>
                <a:lnTo>
                  <a:pt x="0" y="7395537"/>
                </a:lnTo>
                <a:lnTo>
                  <a:pt x="0" y="0"/>
                </a:lnTo>
                <a:close/>
              </a:path>
            </a:pathLst>
          </a:custGeom>
          <a:blipFill>
            <a:blip r:embed="rId2"/>
            <a:stretch>
              <a:fillRect l="0" t="0" r="0" b="0"/>
            </a:stretch>
          </a:blipFill>
        </p:spPr>
      </p:sp>
      <p:grpSp>
        <p:nvGrpSpPr>
          <p:cNvPr name="Group 4" id="4"/>
          <p:cNvGrpSpPr/>
          <p:nvPr/>
        </p:nvGrpSpPr>
        <p:grpSpPr>
          <a:xfrm rot="0">
            <a:off x="15600730" y="-1466618"/>
            <a:ext cx="6210236" cy="537809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6" id="6"/>
          <p:cNvGrpSpPr/>
          <p:nvPr/>
        </p:nvGrpSpPr>
        <p:grpSpPr>
          <a:xfrm rot="0">
            <a:off x="-1074717" y="8625488"/>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DAGFqYyxImM</dc:identifier>
  <dcterms:modified xsi:type="dcterms:W3CDTF">2011-08-01T06:04:30Z</dcterms:modified>
  <cp:revision>1</cp:revision>
  <dc:title>THERAPISIA – A MENTAL HEALTH CHATBOT</dc:title>
</cp:coreProperties>
</file>